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452" r:id="rId2"/>
    <p:sldId id="431" r:id="rId3"/>
    <p:sldId id="410" r:id="rId4"/>
    <p:sldId id="412" r:id="rId5"/>
    <p:sldId id="454" r:id="rId6"/>
    <p:sldId id="453" r:id="rId7"/>
    <p:sldId id="437" r:id="rId8"/>
    <p:sldId id="439" r:id="rId9"/>
    <p:sldId id="440" r:id="rId10"/>
    <p:sldId id="425" r:id="rId11"/>
    <p:sldId id="415" r:id="rId12"/>
    <p:sldId id="458" r:id="rId13"/>
    <p:sldId id="468" r:id="rId14"/>
    <p:sldId id="282" r:id="rId15"/>
    <p:sldId id="426" r:id="rId16"/>
    <p:sldId id="423" r:id="rId17"/>
    <p:sldId id="448" r:id="rId18"/>
    <p:sldId id="450" r:id="rId19"/>
    <p:sldId id="291" r:id="rId20"/>
    <p:sldId id="460" r:id="rId21"/>
    <p:sldId id="409" r:id="rId22"/>
    <p:sldId id="277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BF0F9"/>
    <a:srgbClr val="FF7C80"/>
    <a:srgbClr val="FF5050"/>
    <a:srgbClr val="333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77544" autoAdjust="0"/>
  </p:normalViewPr>
  <p:slideViewPr>
    <p:cSldViewPr>
      <p:cViewPr>
        <p:scale>
          <a:sx n="93" d="100"/>
          <a:sy n="93" d="100"/>
        </p:scale>
        <p:origin x="-1080" y="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8F5CA-13C9-46E0-B6EF-1DC571FBF0E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637DB-7544-4952-9EF2-98A0B5B0F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2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78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4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44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64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85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33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1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11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8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62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35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04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5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13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45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6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0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01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05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37DB-7544-4952-9EF2-98A0B5B0F7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6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7" y="1350000"/>
            <a:ext cx="8424001" cy="31779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4720243"/>
            <a:ext cx="8419774" cy="156434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8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42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7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0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60001" y="275714"/>
            <a:ext cx="8424000" cy="855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0000" y="1355715"/>
            <a:ext cx="8424001" cy="31779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62325" y="4941156"/>
            <a:ext cx="217448" cy="135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defTabSz="457200"/>
            <a:fld id="{A74CE0EA-F3B5-4684-BA10-C594598FDB9C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1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4208" r:id="rId2"/>
    <p:sldLayoutId id="2147484209" r:id="rId3"/>
    <p:sldLayoutId id="2147484210" r:id="rId4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20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360363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139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26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939" userDrawn="1">
          <p15:clr>
            <a:srgbClr val="F26B43"/>
          </p15:clr>
        </p15:guide>
        <p15:guide id="7" pos="28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http://www.ecdan.org/countries.html" TargetMode="External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6493"/>
            <a:ext cx="9144000" cy="4532459"/>
          </a:xfrm>
          <a:prstGeom prst="rect">
            <a:avLst/>
          </a:prstGeom>
          <a:solidFill>
            <a:srgbClr val="E8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0" y="84355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+mj-lt"/>
              </a:rPr>
              <a:t>Survive, Thrive, Transform: </a:t>
            </a:r>
          </a:p>
          <a:p>
            <a:pPr algn="ctr"/>
            <a:r>
              <a:rPr lang="en-GB" sz="2400" b="1" dirty="0">
                <a:solidFill>
                  <a:srgbClr val="00B050"/>
                </a:solidFill>
                <a:latin typeface="+mj-lt"/>
              </a:rPr>
              <a:t>Nurturing care for early childhood development</a:t>
            </a:r>
            <a:endParaRPr lang="it-IT" sz="24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887" y="87464"/>
            <a:ext cx="2034226" cy="634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126" y="4681998"/>
            <a:ext cx="1152129" cy="306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044" y="4627968"/>
            <a:ext cx="1447262" cy="414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382" y="4713493"/>
            <a:ext cx="1005842" cy="243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46" y="4648007"/>
            <a:ext cx="1222941" cy="374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506" y="4705674"/>
            <a:ext cx="1325057" cy="259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316" y="1779662"/>
            <a:ext cx="4323368" cy="25774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4306">
            <a:off x="8172400" y="1669855"/>
            <a:ext cx="1356571" cy="8937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61708">
            <a:off x="6755205" y="2480144"/>
            <a:ext cx="2234773" cy="16212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8056" y="3103529"/>
            <a:ext cx="1379151" cy="12593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90089">
            <a:off x="523755" y="1929747"/>
            <a:ext cx="1814944" cy="13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0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60007" y="1698106"/>
            <a:ext cx="4067977" cy="2923877"/>
          </a:xfrm>
        </p:spPr>
        <p:txBody>
          <a:bodyPr>
            <a:spAutoFit/>
          </a:bodyPr>
          <a:lstStyle/>
          <a:p>
            <a:pPr marL="182563" lvl="0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0E67"/>
                </a:solidFill>
                <a:ea typeface="ScalaLancetPro" charset="0"/>
              </a:rPr>
              <a:t>Maternity protection</a:t>
            </a: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0E67"/>
                </a:solidFill>
                <a:ea typeface="ScalaLancetPro" charset="0"/>
              </a:rPr>
              <a:t>Code of marketing of breastmilk substitutes</a:t>
            </a: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10E67"/>
                </a:solidFill>
                <a:ea typeface="ScalaLancetPro" charset="0"/>
              </a:rPr>
              <a:t>Baby-friendly hospital initiative </a:t>
            </a:r>
            <a:endParaRPr lang="en-US" sz="2000" dirty="0">
              <a:solidFill>
                <a:srgbClr val="110E67"/>
              </a:solidFill>
              <a:ea typeface="ScalaLancetPro" charset="0"/>
            </a:endParaRP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0E67"/>
                </a:solidFill>
                <a:ea typeface="ScalaLancetPro" charset="0"/>
              </a:rPr>
              <a:t>Breastfeeding breaks at work</a:t>
            </a:r>
            <a:endParaRPr lang="en-US" sz="2000" dirty="0"/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0E67"/>
                </a:solidFill>
                <a:ea typeface="ScalaLancetPro" charset="0"/>
              </a:rPr>
              <a:t>Parental leave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0E67"/>
                </a:solidFill>
                <a:ea typeface="ScalaLancetPro" charset="0"/>
              </a:rPr>
              <a:t>Cash transfers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360000" y="1203598"/>
            <a:ext cx="8419774" cy="338554"/>
          </a:xfrm>
          <a:solidFill>
            <a:srgbClr val="0070C0"/>
          </a:solidFill>
        </p:spPr>
        <p:txBody>
          <a:bodyPr>
            <a:spAutoFit/>
          </a:bodyPr>
          <a:lstStyle/>
          <a:p>
            <a:r>
              <a:rPr lang="en-GB" sz="2000" b="0" dirty="0">
                <a:solidFill>
                  <a:schemeClr val="bg1"/>
                </a:solidFill>
                <a:latin typeface="+mn-lt"/>
              </a:rPr>
              <a:t> To provide caregivers with time and resources </a:t>
            </a:r>
            <a:endParaRPr lang="en-US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0090"/>
                </a:solidFill>
              </a:rPr>
              <a:t>Enabling policies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4294967295"/>
          </p:nvPr>
        </p:nvSpPr>
        <p:spPr>
          <a:xfrm>
            <a:off x="4499992" y="2159770"/>
            <a:ext cx="3565276" cy="2462213"/>
          </a:xfrm>
        </p:spPr>
        <p:txBody>
          <a:bodyPr>
            <a:spAutoFit/>
          </a:bodyPr>
          <a:lstStyle/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0E67"/>
                </a:solidFill>
                <a:ea typeface="ScalaLancetPro" charset="0"/>
              </a:rPr>
              <a:t>Health insurance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0E67"/>
                </a:solidFill>
                <a:ea typeface="ScalaLancetPro" charset="0"/>
              </a:rPr>
              <a:t>National minimum wage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10E67"/>
                </a:solidFill>
                <a:ea typeface="ScalaLancetPro" charset="0"/>
              </a:rPr>
              <a:t>Child and family social protection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10E67"/>
                </a:solidFill>
                <a:ea typeface="ScalaLancetPro" charset="0"/>
              </a:rPr>
              <a:t>Affordable child care </a:t>
            </a:r>
            <a:endParaRPr lang="en-US" sz="2000" dirty="0">
              <a:solidFill>
                <a:srgbClr val="110E67"/>
              </a:solidFill>
              <a:ea typeface="ScalaLancetPro" charset="0"/>
            </a:endParaRP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0E67"/>
                </a:solidFill>
                <a:ea typeface="ScalaLancetPro" charset="0"/>
              </a:rPr>
              <a:t>Free pre-primary education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64016"/>
            <a:ext cx="2163718" cy="21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6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1107" y="3799973"/>
            <a:ext cx="2013793" cy="133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9831" y="275714"/>
            <a:ext cx="8424000" cy="855876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0090"/>
                </a:solidFill>
              </a:rPr>
              <a:t>Effective interventions across the life course </a:t>
            </a:r>
            <a:endParaRPr lang="en-GB" sz="1600" b="0" dirty="0">
              <a:solidFill>
                <a:srgbClr val="00009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9831" y="1167594"/>
            <a:ext cx="2700000" cy="3522831"/>
          </a:xfrm>
          <a:prstGeom prst="roundRect">
            <a:avLst>
              <a:gd name="adj" fmla="val 10318"/>
            </a:avLst>
          </a:prstGeom>
          <a:noFill/>
          <a:ln w="38100">
            <a:solidFill>
              <a:srgbClr val="298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>
                <a:solidFill>
                  <a:srgbClr val="29811B"/>
                </a:solidFill>
              </a:rPr>
              <a:t>Health and nutrition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Maternal nutrition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Family planning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Prevention of substance abuse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Antenatal care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Child birth care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Essential newborn care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Breastfeeding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Complementary feeding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Immunization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Management of childhood illness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Care for maternal mental health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Care for children with developmental difficulties</a:t>
            </a: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21831" y="1167594"/>
            <a:ext cx="2700000" cy="2306239"/>
          </a:xfrm>
          <a:prstGeom prst="roundRect">
            <a:avLst>
              <a:gd name="adj" fmla="val 11022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>
                <a:solidFill>
                  <a:srgbClr val="C00000"/>
                </a:solidFill>
              </a:rPr>
              <a:t>Security and safety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Birth registration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Safe water and sanitation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Good hygiene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Clean environments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Clean air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Safe places for recreation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Prevention of violence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Cash transfers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Social care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84001" y="1167594"/>
            <a:ext cx="2700000" cy="3151772"/>
          </a:xfrm>
          <a:prstGeom prst="roundRect">
            <a:avLst>
              <a:gd name="adj" fmla="val 1040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>
                <a:solidFill>
                  <a:srgbClr val="002060"/>
                </a:solidFill>
              </a:rPr>
              <a:t>Responsive caregiving and early learning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Skin-to-skin contact after birth</a:t>
            </a:r>
            <a:endParaRPr lang="en-US" sz="1300" dirty="0">
              <a:solidFill>
                <a:prstClr val="black"/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Kangaroo mother care for small babies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Responsive feeding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Play and communication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Home made toys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Book sharing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Father’s involvement in child care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Quality child care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Using local language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prstClr val="black"/>
                </a:solidFill>
              </a:rPr>
              <a:t>Indigenous practices </a:t>
            </a:r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6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9" t="5660" r="4375" b="3102"/>
          <a:stretch/>
        </p:blipFill>
        <p:spPr bwMode="auto">
          <a:xfrm>
            <a:off x="683568" y="195486"/>
            <a:ext cx="6942544" cy="483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512" y="121931"/>
            <a:ext cx="1743984" cy="144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6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7"/>
          <p:cNvSpPr txBox="1">
            <a:spLocks/>
          </p:cNvSpPr>
          <p:nvPr/>
        </p:nvSpPr>
        <p:spPr>
          <a:xfrm>
            <a:off x="309334" y="388434"/>
            <a:ext cx="7431017" cy="415746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76" marR="2310">
              <a:lnSpc>
                <a:spcPct val="100800"/>
              </a:lnSpc>
              <a:spcBef>
                <a:spcPts val="41"/>
              </a:spcBef>
            </a:pPr>
            <a:r>
              <a:rPr lang="en-US" sz="2800" b="1" dirty="0">
                <a:solidFill>
                  <a:srgbClr val="000090"/>
                </a:solidFill>
              </a:rPr>
              <a:t>WHO/UNICEF Care for Child Development</a:t>
            </a:r>
            <a:endParaRPr lang="ro-RO" sz="2800" b="1" dirty="0">
              <a:solidFill>
                <a:srgbClr val="000090"/>
              </a:solidFill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2DFEDE7-2B77-4334-BB20-1893D6A6A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751" y="1275606"/>
            <a:ext cx="2349616" cy="3347089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4B6081A-52D5-4C7A-8AAD-2E9F395CC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815" y="1186162"/>
            <a:ext cx="2196398" cy="34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7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9"/>
          <p:cNvSpPr txBox="1"/>
          <p:nvPr/>
        </p:nvSpPr>
        <p:spPr>
          <a:xfrm>
            <a:off x="3137574" y="1830694"/>
            <a:ext cx="2695386" cy="230206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207935" indent="-207935"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1501" dirty="0">
                <a:solidFill>
                  <a:srgbClr val="000000"/>
                </a:solidFill>
                <a:ea typeface="ScalaLancetPro" charset="0"/>
              </a:rPr>
              <a:t>Antenatal consultation </a:t>
            </a:r>
            <a:endParaRPr lang="en-US" sz="1501" dirty="0">
              <a:solidFill>
                <a:srgbClr val="000000"/>
              </a:solidFill>
            </a:endParaRPr>
          </a:p>
          <a:p>
            <a:pPr marL="207935" indent="-207935"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it-IT" sz="1501" dirty="0">
                <a:solidFill>
                  <a:srgbClr val="000000"/>
                </a:solidFill>
                <a:ea typeface="ScalaLancetPro" charset="0"/>
              </a:rPr>
              <a:t>Maternity ward</a:t>
            </a:r>
            <a:endParaRPr lang="en-US" sz="1501" dirty="0">
              <a:solidFill>
                <a:srgbClr val="000000"/>
              </a:solidFill>
              <a:ea typeface="ScalaLancetPro" charset="0"/>
            </a:endParaRPr>
          </a:p>
          <a:p>
            <a:pPr marL="207935" indent="-207935"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1501" dirty="0">
                <a:solidFill>
                  <a:srgbClr val="000000"/>
                </a:solidFill>
                <a:ea typeface="ScalaLancetPro" charset="0"/>
              </a:rPr>
              <a:t>Postnatal consultation </a:t>
            </a:r>
          </a:p>
          <a:p>
            <a:pPr marL="207935" indent="-207935"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1501" dirty="0">
                <a:solidFill>
                  <a:srgbClr val="000000"/>
                </a:solidFill>
                <a:ea typeface="ScalaLancetPro" charset="0"/>
              </a:rPr>
              <a:t>Well-baby consultation</a:t>
            </a:r>
          </a:p>
          <a:p>
            <a:pPr marL="207935" indent="-207935"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1501" dirty="0">
                <a:solidFill>
                  <a:srgbClr val="000000"/>
                </a:solidFill>
                <a:ea typeface="ScalaLancetPro" charset="0"/>
              </a:rPr>
              <a:t>Sick child consultation</a:t>
            </a:r>
          </a:p>
          <a:p>
            <a:pPr marL="207935" indent="-207935"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1501" dirty="0">
                <a:solidFill>
                  <a:srgbClr val="000000"/>
                </a:solidFill>
                <a:ea typeface="ScalaLancetPro" charset="0"/>
              </a:rPr>
              <a:t>PMTCT services</a:t>
            </a:r>
          </a:p>
          <a:p>
            <a:pPr marL="207935" indent="-207935"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1501" dirty="0">
                <a:solidFill>
                  <a:srgbClr val="000000"/>
                </a:solidFill>
                <a:ea typeface="ScalaLancetPro" charset="0"/>
              </a:rPr>
              <a:t>Nutrition rehabilitation </a:t>
            </a:r>
          </a:p>
          <a:p>
            <a:pPr marL="207935" indent="-207935"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1501" dirty="0">
                <a:solidFill>
                  <a:srgbClr val="000000"/>
                </a:solidFill>
                <a:ea typeface="ScalaLancetPro" charset="0"/>
              </a:rPr>
              <a:t>Pediatric inpatient care</a:t>
            </a:r>
          </a:p>
        </p:txBody>
      </p:sp>
      <p:sp>
        <p:nvSpPr>
          <p:cNvPr id="4" name="object 31"/>
          <p:cNvSpPr txBox="1"/>
          <p:nvPr/>
        </p:nvSpPr>
        <p:spPr>
          <a:xfrm>
            <a:off x="6034685" y="1830694"/>
            <a:ext cx="2828492" cy="1942866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207935" indent="-207935" defTabSz="415869">
              <a:spcAft>
                <a:spcPts val="546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srgbClr val="000000"/>
                </a:solidFill>
                <a:ea typeface="ScalaLancetPro" charset="0"/>
                <a:cs typeface="Times New Roman" panose="02020603050405020304" pitchFamily="18" charset="0"/>
              </a:rPr>
              <a:t>Waiting room talks and play boxes</a:t>
            </a:r>
          </a:p>
          <a:p>
            <a:pPr marL="207935" indent="-207935" defTabSz="415869">
              <a:spcAft>
                <a:spcPts val="546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srgbClr val="000000"/>
                </a:solidFill>
                <a:ea typeface="ScalaLancetPro" charset="0"/>
                <a:cs typeface="Times New Roman" panose="02020603050405020304" pitchFamily="18" charset="0"/>
              </a:rPr>
              <a:t>Mother groups</a:t>
            </a:r>
          </a:p>
          <a:p>
            <a:pPr marL="207935" indent="-207935" defTabSz="415869">
              <a:spcAft>
                <a:spcPts val="546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srgbClr val="000000"/>
                </a:solidFill>
                <a:ea typeface="ScalaLancetPro" charset="0"/>
                <a:cs typeface="Times New Roman" panose="02020603050405020304" pitchFamily="18" charset="0"/>
              </a:rPr>
              <a:t>Child care centers</a:t>
            </a:r>
          </a:p>
          <a:p>
            <a:pPr marL="207935" indent="-207935" defTabSz="415869">
              <a:spcAft>
                <a:spcPts val="546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srgbClr val="000000"/>
                </a:solidFill>
                <a:ea typeface="ScalaLancetPro" charset="0"/>
                <a:cs typeface="Times New Roman" panose="02020603050405020304" pitchFamily="18" charset="0"/>
              </a:rPr>
              <a:t>Faith-based activities </a:t>
            </a:r>
          </a:p>
          <a:p>
            <a:pPr marL="207935" indent="-207935" defTabSz="415869">
              <a:spcAft>
                <a:spcPts val="546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srgbClr val="000000"/>
                </a:solidFill>
                <a:ea typeface="ScalaLancetPro" charset="0"/>
                <a:cs typeface="Times New Roman" panose="02020603050405020304" pitchFamily="18" charset="0"/>
              </a:rPr>
              <a:t>Social protection schemes  </a:t>
            </a:r>
          </a:p>
          <a:p>
            <a:pPr marL="207935" indent="-207935" defTabSz="415869">
              <a:spcAft>
                <a:spcPts val="546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1501" dirty="0">
              <a:solidFill>
                <a:srgbClr val="000000"/>
              </a:solidFill>
              <a:ea typeface="ScalaLancetPro" charset="0"/>
              <a:cs typeface="Times New Roman" panose="02020603050405020304" pitchFamily="18" charset="0"/>
            </a:endParaRPr>
          </a:p>
        </p:txBody>
      </p:sp>
      <p:sp>
        <p:nvSpPr>
          <p:cNvPr id="6" name="object 27"/>
          <p:cNvSpPr txBox="1">
            <a:spLocks/>
          </p:cNvSpPr>
          <p:nvPr/>
        </p:nvSpPr>
        <p:spPr>
          <a:xfrm>
            <a:off x="343991" y="596369"/>
            <a:ext cx="5094404" cy="305331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76" marR="2310">
              <a:lnSpc>
                <a:spcPct val="100800"/>
              </a:lnSpc>
              <a:spcBef>
                <a:spcPts val="41"/>
              </a:spcBef>
            </a:pPr>
            <a:r>
              <a:rPr lang="en-GB" sz="2047" b="1" spc="2" dirty="0">
                <a:solidFill>
                  <a:srgbClr val="002060"/>
                </a:solidFill>
                <a:cs typeface="Arial"/>
              </a:rPr>
              <a:t>Optimizing contacts in (health) services</a:t>
            </a:r>
            <a:endParaRPr lang="ro-RO" sz="2047" b="1" spc="2" dirty="0">
              <a:solidFill>
                <a:srgbClr val="002060"/>
              </a:solidFill>
              <a:cs typeface="Arial"/>
            </a:endParaRPr>
          </a:p>
        </p:txBody>
      </p:sp>
      <p:pic>
        <p:nvPicPr>
          <p:cNvPr id="19" name="Picture 6" descr="G-32.jpg">
            <a:extLst>
              <a:ext uri="{FF2B5EF4-FFF2-40B4-BE49-F238E27FC236}">
                <a16:creationId xmlns:a16="http://schemas.microsoft.com/office/drawing/2014/main" xmlns="" id="{CF8F0C69-93F9-4307-9B6A-03C0BFD04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5" y="1844844"/>
            <a:ext cx="2408908" cy="228332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4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60032" y="1350000"/>
            <a:ext cx="3923976" cy="3453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b="1" dirty="0"/>
              <a:t>Services that: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address all five domains of nurturing care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consider the needs of caregivers and the child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ensure the continuum from first to referral levels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are connected across sectors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GB" b="1" dirty="0"/>
              <a:t>Engaged communities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it-I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5714"/>
            <a:ext cx="9144000" cy="855876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0090"/>
                </a:solidFill>
              </a:rPr>
              <a:t>Doing things differently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1082090"/>
            <a:ext cx="1506438" cy="226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Daelmansb\Downloads\India_Pasricha_223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23564"/>
            <a:ext cx="2292406" cy="15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423564"/>
            <a:ext cx="2039646" cy="153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008723"/>
            <a:ext cx="2376264" cy="133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348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347" y="1347614"/>
            <a:ext cx="6485308" cy="32306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275714"/>
            <a:ext cx="8424000" cy="855876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0090"/>
                </a:solidFill>
              </a:rPr>
              <a:t>Meeting families’ and children’s needs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5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7" y="1350000"/>
            <a:ext cx="4932073" cy="3453998"/>
          </a:xfrm>
        </p:spPr>
        <p:txBody>
          <a:bodyPr/>
          <a:lstStyle/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Prevalence of antenatal common mental disorders: 15.9% (95% CI: 15.0–16.8%)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Prevalence of postpartum common mental disorders: 19.8% (95% CI: 19.2–20.6)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Effect on maternal health: poor obstetric outcomes, suicide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Effect on child health: preterm birth, low birth weight, delayed initiation of breastfeeding, malnutrition and stunting, non-completion of immunizations,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higher rates of childhood illnesses, impaired development/behaviour problems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0090"/>
                </a:solidFill>
              </a:rPr>
              <a:t>Maternal mental health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6090" y="1167597"/>
            <a:ext cx="3256395" cy="584775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No health without perinatal mental health, The Lancet 2014 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184" y="1787808"/>
            <a:ext cx="1140206" cy="71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4287" y="2604696"/>
            <a:ext cx="1628198" cy="2199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090" y="2604696"/>
            <a:ext cx="1555252" cy="2199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77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6440" y="1131591"/>
            <a:ext cx="555112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275714"/>
            <a:ext cx="8424000" cy="855876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0090"/>
                </a:solidFill>
              </a:rPr>
              <a:t>Five strategic action areas for moving forward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62325" y="4941156"/>
            <a:ext cx="217448" cy="135000"/>
          </a:xfrm>
        </p:spPr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13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7"/>
          <p:cNvSpPr txBox="1">
            <a:spLocks/>
          </p:cNvSpPr>
          <p:nvPr/>
        </p:nvSpPr>
        <p:spPr>
          <a:xfrm>
            <a:off x="309335" y="376285"/>
            <a:ext cx="7480060" cy="790400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76" marR="2310">
              <a:lnSpc>
                <a:spcPct val="100800"/>
              </a:lnSpc>
              <a:spcBef>
                <a:spcPts val="41"/>
              </a:spcBef>
            </a:pPr>
            <a:r>
              <a:rPr lang="en-US" sz="2600" b="1" dirty="0">
                <a:solidFill>
                  <a:srgbClr val="000090"/>
                </a:solidFill>
              </a:rPr>
              <a:t>Uptake of the Nurturing Care Framework (June 2019)</a:t>
            </a:r>
            <a:endParaRPr lang="ro-RO" sz="2600" b="1" dirty="0">
              <a:solidFill>
                <a:srgbClr val="00009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C666068E-6F27-432F-AB99-21D48FE36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523" y="1012239"/>
            <a:ext cx="6232954" cy="305043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BEC66ECC-E79A-44DF-95A5-AEBD029BA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996" y="4062675"/>
            <a:ext cx="5714008" cy="41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0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>
                <a:solidFill>
                  <a:srgbClr val="000090"/>
                </a:solidFill>
              </a:rPr>
              <a:t>The unique convergence</a:t>
            </a:r>
            <a:br>
              <a:rPr lang="en-GB" altLang="en-US" dirty="0">
                <a:solidFill>
                  <a:srgbClr val="000090"/>
                </a:solidFill>
              </a:rPr>
            </a:br>
            <a:r>
              <a:rPr lang="en-GB" altLang="en-US" sz="2000" b="0" dirty="0">
                <a:solidFill>
                  <a:srgbClr val="000090"/>
                </a:solidFill>
              </a:rPr>
              <a:t>of evidence and political momentum for ECD</a:t>
            </a:r>
            <a:endParaRPr lang="en-US" altLang="en-US" sz="2000" b="0" dirty="0">
              <a:solidFill>
                <a:srgbClr val="000090"/>
              </a:solidFill>
            </a:endParaRPr>
          </a:p>
        </p:txBody>
      </p:sp>
      <p:sp>
        <p:nvSpPr>
          <p:cNvPr id="19" name="Shape 18"/>
          <p:cNvSpPr/>
          <p:nvPr/>
        </p:nvSpPr>
        <p:spPr>
          <a:xfrm>
            <a:off x="1037608" y="1512774"/>
            <a:ext cx="5550615" cy="3013329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7A6E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189313" y="3425123"/>
            <a:ext cx="1118009" cy="53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rgbClr val="000066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2100">
                <a:solidFill>
                  <a:srgbClr val="000066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457200"/>
            <a:r>
              <a:rPr lang="en-GB" altLang="en-US" sz="3600" b="1" dirty="0">
                <a:latin typeface="Calibri" pitchFamily="34" charset="0"/>
                <a:cs typeface="Calibri" pitchFamily="34" charset="0"/>
              </a:rPr>
              <a:t>2000</a:t>
            </a:r>
            <a:endParaRPr lang="en-US" alt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275856" y="2391834"/>
            <a:ext cx="1143207" cy="53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rgbClr val="000066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2100">
                <a:solidFill>
                  <a:srgbClr val="000066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457200"/>
            <a:r>
              <a:rPr lang="en-GB" altLang="en-US" sz="3600" b="1" dirty="0">
                <a:latin typeface="Calibri" pitchFamily="34" charset="0"/>
                <a:cs typeface="Calibri" pitchFamily="34" charset="0"/>
              </a:rPr>
              <a:t>2005</a:t>
            </a:r>
            <a:endParaRPr lang="en-US" alt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5183628" y="1976298"/>
            <a:ext cx="1234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rgbClr val="000066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2100">
                <a:solidFill>
                  <a:srgbClr val="000066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457200"/>
            <a:r>
              <a:rPr lang="en-GB" altLang="en-US" sz="3600" b="1" dirty="0">
                <a:latin typeface="Calibri" pitchFamily="34" charset="0"/>
                <a:cs typeface="Calibri" pitchFamily="34" charset="0"/>
              </a:rPr>
              <a:t>2015</a:t>
            </a:r>
            <a:endParaRPr lang="en-US" alt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4007712" y="3257537"/>
            <a:ext cx="1955993" cy="52322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63500" dir="2700000" algn="tl" rotWithShape="0">
              <a:prstClr val="black">
                <a:alpha val="65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5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rgbClr val="000066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2100">
                <a:solidFill>
                  <a:srgbClr val="000066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/>
            <a:r>
              <a:rPr lang="en-GB" altLang="en-US" sz="1400" dirty="0">
                <a:latin typeface="Calibri" pitchFamily="34" charset="0"/>
                <a:cs typeface="Calibri" pitchFamily="34" charset="0"/>
              </a:rPr>
              <a:t>ECD Lancet series 2007</a:t>
            </a:r>
          </a:p>
          <a:p>
            <a:pPr algn="ctr" defTabSz="457200"/>
            <a:r>
              <a:rPr lang="en-GB" altLang="en-US" sz="1400" dirty="0">
                <a:latin typeface="Calibri" pitchFamily="34" charset="0"/>
                <a:cs typeface="Calibri" pitchFamily="34" charset="0"/>
              </a:rPr>
              <a:t>ECD Lancet series 2011</a:t>
            </a:r>
            <a:endParaRPr lang="en-US" altLang="en-US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811" y="2410422"/>
            <a:ext cx="1292629" cy="943401"/>
          </a:xfrm>
          <a:prstGeom prst="rect">
            <a:avLst/>
          </a:prstGeom>
          <a:ln w="9525">
            <a:solidFill>
              <a:srgbClr val="9B9B9B">
                <a:alpha val="50000"/>
              </a:srgbClr>
            </a:solidFill>
            <a:miter lim="800000"/>
            <a:headEnd/>
            <a:tailEnd/>
          </a:ln>
          <a:effectLst>
            <a:outerShdw blurRad="190500" dist="635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782" y="1297382"/>
            <a:ext cx="1676658" cy="947717"/>
          </a:xfrm>
          <a:prstGeom prst="rect">
            <a:avLst/>
          </a:prstGeom>
          <a:ln w="9525">
            <a:solidFill>
              <a:srgbClr val="9B9B9B">
                <a:alpha val="50000"/>
              </a:srgbClr>
            </a:solidFill>
            <a:miter lim="800000"/>
            <a:headEnd/>
            <a:tailEnd/>
          </a:ln>
          <a:effectLst>
            <a:outerShdw blurRad="190500" dist="635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517" y="4070394"/>
            <a:ext cx="1782448" cy="891224"/>
          </a:xfrm>
          <a:prstGeom prst="rect">
            <a:avLst/>
          </a:prstGeom>
          <a:ln w="9525">
            <a:solidFill>
              <a:srgbClr val="9B9B9B">
                <a:alpha val="50000"/>
              </a:srgbClr>
            </a:solidFill>
            <a:miter lim="800000"/>
            <a:headEnd/>
            <a:tailEnd/>
          </a:ln>
          <a:effectLst>
            <a:outerShdw blurRad="190500" dist="635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80" y="1138657"/>
            <a:ext cx="891224" cy="1260291"/>
          </a:xfrm>
          <a:prstGeom prst="rect">
            <a:avLst/>
          </a:prstGeom>
          <a:ln>
            <a:solidFill>
              <a:srgbClr val="9B9B9B">
                <a:alpha val="50000"/>
              </a:srgbClr>
            </a:solidFill>
          </a:ln>
          <a:effectLst>
            <a:outerShdw blurRad="1905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042" y="1727429"/>
            <a:ext cx="891224" cy="1153349"/>
          </a:xfrm>
          <a:prstGeom prst="rect">
            <a:avLst/>
          </a:prstGeom>
          <a:ln>
            <a:solidFill>
              <a:srgbClr val="9B9B9B">
                <a:alpha val="50000"/>
              </a:srgbClr>
            </a:solidFill>
          </a:ln>
          <a:effectLst>
            <a:outerShdw blurRad="1905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470" y="3519147"/>
            <a:ext cx="1011970" cy="1351471"/>
          </a:xfrm>
          <a:prstGeom prst="rect">
            <a:avLst/>
          </a:prstGeom>
          <a:ln>
            <a:solidFill>
              <a:srgbClr val="9B9B9B">
                <a:alpha val="50000"/>
              </a:srgbClr>
            </a:solidFill>
          </a:ln>
          <a:effectLst>
            <a:outerShdw blurRad="190500" dist="635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2066607" y="1399470"/>
            <a:ext cx="1955993" cy="738664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63500" dir="2700000" algn="tl" rotWithShape="0">
              <a:prstClr val="black">
                <a:alpha val="65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5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rgbClr val="000066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2100">
                <a:solidFill>
                  <a:srgbClr val="000066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/>
            <a:r>
              <a:rPr lang="en-GB" sz="1400" dirty="0">
                <a:latin typeface="Calibri" pitchFamily="34" charset="0"/>
                <a:cs typeface="Calibri" pitchFamily="34" charset="0"/>
              </a:rPr>
              <a:t>WHO Commission on Social Determinants </a:t>
            </a:r>
            <a:br>
              <a:rPr lang="en-GB" sz="1400" dirty="0">
                <a:latin typeface="Calibri" pitchFamily="34" charset="0"/>
                <a:cs typeface="Calibri" pitchFamily="34" charset="0"/>
              </a:rPr>
            </a:br>
            <a:r>
              <a:rPr lang="en-GB" sz="1400" dirty="0">
                <a:latin typeface="Calibri" pitchFamily="34" charset="0"/>
                <a:cs typeface="Calibri" pitchFamily="34" charset="0"/>
              </a:rPr>
              <a:t>of Health 2008 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05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07904" y="1350000"/>
            <a:ext cx="5076104" cy="3598014"/>
          </a:xfrm>
        </p:spPr>
        <p:txBody>
          <a:bodyPr>
            <a:noAutofit/>
          </a:bodyPr>
          <a:lstStyle/>
          <a:p>
            <a:pPr marL="182563" indent="-182563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Demographics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Threats to child development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Young children at risk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Lifetime costs of poor growth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Facilitating environment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</a:pPr>
            <a:r>
              <a:rPr lang="en-US" sz="1800" dirty="0">
                <a:cs typeface="Arial" panose="020B0604020202020204" pitchFamily="34" charset="0"/>
              </a:rPr>
              <a:t>Policies to support families</a:t>
            </a:r>
          </a:p>
          <a:p>
            <a:pPr marL="182563" indent="-182563" defTabSz="715963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Nurturing care components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−"/>
            </a:pPr>
            <a:r>
              <a:rPr lang="en-US" sz="1800" dirty="0">
                <a:cs typeface="Arial" panose="020B0604020202020204" pitchFamily="34" charset="0"/>
              </a:rPr>
              <a:t>Health, nutrition, security &amp; safety, responsive caregiving, opportunities for early learning</a:t>
            </a:r>
            <a:endParaRPr lang="en-US" sz="1800" dirty="0">
              <a:cs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Monitoring progress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62325" y="4941156"/>
            <a:ext cx="217448" cy="135000"/>
          </a:xfrm>
        </p:spPr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11510"/>
            <a:ext cx="913582" cy="127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18" y="411510"/>
            <a:ext cx="879639" cy="1271137"/>
          </a:xfrm>
          <a:prstGeom prst="rect">
            <a:avLst/>
          </a:prstGeom>
          <a:ln>
            <a:solidFill>
              <a:srgbClr val="960000"/>
            </a:solidFill>
          </a:ln>
        </p:spPr>
      </p:pic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B44E13F4-28FD-4544-9386-3A479EC896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4" y="1350000"/>
            <a:ext cx="2583692" cy="36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66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7414" y="3579862"/>
            <a:ext cx="5969172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2000" dirty="0">
                <a:solidFill>
                  <a:prstClr val="black"/>
                </a:solidFill>
                <a:hlinkClick r:id="rId3"/>
              </a:rPr>
              <a:t>http://www.nurturing-care.org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http://www.ecdan.org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83" y="4624046"/>
            <a:ext cx="1257545" cy="392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548" y="4683380"/>
            <a:ext cx="1027940" cy="273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548" y="4635174"/>
            <a:ext cx="1291260" cy="370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389" y="4711480"/>
            <a:ext cx="897421" cy="217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566" y="4653052"/>
            <a:ext cx="1091119" cy="3344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423" y="4704503"/>
            <a:ext cx="1182228" cy="231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201" y="339502"/>
            <a:ext cx="3849598" cy="30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67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0001" y="275714"/>
            <a:ext cx="8424000" cy="855876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0090"/>
                </a:solidFill>
              </a:rPr>
              <a:t>Thank you 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971" y="1131590"/>
            <a:ext cx="2847737" cy="183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3969" y="3075806"/>
            <a:ext cx="2847737" cy="181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439" y="1131590"/>
            <a:ext cx="2764594" cy="183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439" y="3075805"/>
            <a:ext cx="2764594" cy="181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7974"/>
            <a:ext cx="1090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25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1">
                <a:solidFill>
                  <a:srgbClr val="000090"/>
                </a:solidFill>
              </a:rPr>
              <a:t>The global strategy for women’s, children’s </a:t>
            </a:r>
            <a:br>
              <a:rPr lang="en-GB" b="1">
                <a:solidFill>
                  <a:srgbClr val="000090"/>
                </a:solidFill>
              </a:rPr>
            </a:br>
            <a:r>
              <a:rPr lang="en-GB" b="1">
                <a:solidFill>
                  <a:srgbClr val="000090"/>
                </a:solidFill>
              </a:rPr>
              <a:t>and adolescents’ health 2016 - 2030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62325" y="4941156"/>
            <a:ext cx="217448" cy="135000"/>
          </a:xfrm>
        </p:spPr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Segnaposto contenuto 2"/>
          <p:cNvSpPr>
            <a:spLocks noGrp="1"/>
          </p:cNvSpPr>
          <p:nvPr>
            <p:ph idx="1"/>
          </p:nvPr>
        </p:nvSpPr>
        <p:spPr>
          <a:xfrm>
            <a:off x="1323618" y="1670023"/>
            <a:ext cx="2410286" cy="541687"/>
          </a:xfrm>
        </p:spPr>
        <p:txBody>
          <a:bodyPr wrap="square" anchor="ctr" anchorCtr="0">
            <a:spAutoFit/>
          </a:bodyPr>
          <a:lstStyle/>
          <a:p>
            <a:pPr marL="288000" indent="-354013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latin typeface="Cambria" pitchFamily="18" charset="0"/>
              </a:rPr>
              <a:t>1.</a:t>
            </a:r>
            <a:r>
              <a:rPr lang="en-GB" sz="1800" b="1" dirty="0">
                <a:solidFill>
                  <a:srgbClr val="345A8A"/>
                </a:solidFill>
                <a:latin typeface="Cambria" pitchFamily="18" charset="0"/>
              </a:rPr>
              <a:t>	</a:t>
            </a:r>
            <a:r>
              <a:rPr lang="en-GB" sz="1800" b="1" dirty="0">
                <a:solidFill>
                  <a:srgbClr val="C00000"/>
                </a:solidFill>
                <a:latin typeface="Cambria" pitchFamily="18" charset="0"/>
              </a:rPr>
              <a:t>SURVIVE</a:t>
            </a:r>
          </a:p>
          <a:p>
            <a:pPr marL="288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cs typeface="Cambria" pitchFamily="18" charset="0"/>
              </a:rPr>
              <a:t>End preventable deaths</a:t>
            </a: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 bwMode="auto">
          <a:xfrm>
            <a:off x="4647994" y="2949411"/>
            <a:ext cx="2952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8000" marR="0" lvl="0" indent="-354013" algn="l" defTabSz="4572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mbria" pitchFamily="18" charset="0"/>
                <a:cs typeface="Cambria" pitchFamily="18" charset="0"/>
              </a:rPr>
              <a:t>2.	THRIVE</a:t>
            </a:r>
          </a:p>
          <a:p>
            <a:pPr marL="288000" lvl="1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cs typeface="Cambria" pitchFamily="18" charset="0"/>
              </a:rPr>
              <a:t>Ensure health and well-being</a:t>
            </a:r>
          </a:p>
        </p:txBody>
      </p:sp>
      <p:sp>
        <p:nvSpPr>
          <p:cNvPr id="32" name="Segnaposto contenuto 2"/>
          <p:cNvSpPr txBox="1">
            <a:spLocks/>
          </p:cNvSpPr>
          <p:nvPr/>
        </p:nvSpPr>
        <p:spPr bwMode="auto">
          <a:xfrm>
            <a:off x="1323618" y="4158894"/>
            <a:ext cx="2952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7338" marR="0" lvl="0" indent="-287338" algn="l" defTabSz="4572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rgbClr val="4CA449"/>
                </a:solidFill>
                <a:effectLst/>
                <a:uLnTx/>
                <a:uFillTx/>
                <a:latin typeface="Cambria" pitchFamily="18" charset="0"/>
                <a:cs typeface="Cambria" pitchFamily="18" charset="0"/>
              </a:rPr>
              <a:t>3.	TRANSFORM</a:t>
            </a:r>
          </a:p>
          <a:p>
            <a:pPr marL="288000" lvl="1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cs typeface="Cambria" pitchFamily="18" charset="0"/>
              </a:rPr>
              <a:t>Expand enabling environments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000" y="1347614"/>
            <a:ext cx="3200360" cy="13830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2499742"/>
            <a:ext cx="3200360" cy="14516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000" y="3752954"/>
            <a:ext cx="3200360" cy="139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0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60007" y="1350000"/>
            <a:ext cx="5796169" cy="3526006"/>
          </a:xfrm>
        </p:spPr>
        <p:txBody>
          <a:bodyPr/>
          <a:lstStyle/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first 1000 days, starting from conception, are a period of special sensitivity for child development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most formative experiences of young children come from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NURTURING CARE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Early investment is essential and benefits are lifelong and intergenerational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cost of inaction is huge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Policies, information and services are essential to create enabling environments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Multisectoral collaboration is essential and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health sector has a special role to play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dirty="0">
                <a:solidFill>
                  <a:srgbClr val="000090"/>
                </a:solidFill>
              </a:rPr>
              <a:t>The Lancet series key messages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236121"/>
            <a:ext cx="2551590" cy="3426126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56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7" y="1350000"/>
            <a:ext cx="5364121" cy="3177900"/>
          </a:xfrm>
        </p:spPr>
        <p:txBody>
          <a:bodyPr/>
          <a:lstStyle/>
          <a:p>
            <a:r>
              <a:rPr lang="en-GB" sz="1800" b="1" dirty="0"/>
              <a:t>A road map that outlines: </a:t>
            </a:r>
          </a:p>
          <a:p>
            <a:pPr marL="263525" indent="-263525">
              <a:buFont typeface="+mj-lt"/>
              <a:buAutoNum type="arabicPeriod"/>
            </a:pPr>
            <a:r>
              <a:rPr lang="en-GB" sz="1800" dirty="0"/>
              <a:t>Why efforts must begin in the earliest years, from pregnancy to age 3</a:t>
            </a:r>
          </a:p>
          <a:p>
            <a:pPr marL="263525" indent="-263525">
              <a:buFont typeface="+mj-lt"/>
              <a:buAutoNum type="arabicPeriod"/>
            </a:pPr>
            <a:r>
              <a:rPr lang="en-GB" sz="1800" dirty="0"/>
              <a:t>How nurturing care protects children from the worst effects of adversity</a:t>
            </a:r>
          </a:p>
          <a:p>
            <a:pPr marL="263525" indent="-263525">
              <a:buFont typeface="+mj-lt"/>
              <a:buAutoNum type="arabicPeriod"/>
            </a:pPr>
            <a:r>
              <a:rPr lang="en-GB" sz="1800" dirty="0"/>
              <a:t>What caregivers need in order to provide nurturing care 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90"/>
                </a:solidFill>
              </a:rPr>
              <a:t>The Nurturing Care Framework</a:t>
            </a:r>
            <a:br>
              <a:rPr lang="en-GB" dirty="0">
                <a:solidFill>
                  <a:srgbClr val="000090"/>
                </a:solidFill>
              </a:rPr>
            </a:br>
            <a:r>
              <a:rPr lang="en-GB" sz="2000" b="0" dirty="0">
                <a:solidFill>
                  <a:srgbClr val="000090"/>
                </a:solidFill>
              </a:rPr>
              <a:t>launched at the time of the 71</a:t>
            </a:r>
            <a:r>
              <a:rPr lang="en-GB" sz="2000" b="0" baseline="30000" dirty="0">
                <a:solidFill>
                  <a:srgbClr val="000090"/>
                </a:solidFill>
              </a:rPr>
              <a:t>st</a:t>
            </a:r>
            <a:r>
              <a:rPr lang="en-GB" sz="2000" b="0" dirty="0">
                <a:solidFill>
                  <a:srgbClr val="000090"/>
                </a:solidFill>
              </a:rPr>
              <a:t> World Health Assembly in 2018</a:t>
            </a:r>
            <a:endParaRPr lang="en-US" sz="2000" b="0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064" y="1296144"/>
            <a:ext cx="2427944" cy="3435846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06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0090"/>
                </a:solidFill>
              </a:rPr>
              <a:t>Two interrelated action areas 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50" y="1779662"/>
            <a:ext cx="3624921" cy="336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134" y="1779663"/>
            <a:ext cx="3505469" cy="336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9536" y="1061323"/>
            <a:ext cx="361743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What the child’s brain </a:t>
            </a:r>
            <a:br>
              <a:rPr lang="en-GB" b="1" dirty="0">
                <a:solidFill>
                  <a:prstClr val="white"/>
                </a:solidFill>
              </a:rPr>
            </a:br>
            <a:r>
              <a:rPr lang="en-GB" b="1" dirty="0">
                <a:solidFill>
                  <a:prstClr val="white"/>
                </a:solidFill>
              </a:rPr>
              <a:t>expects and needs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9017" y="1061323"/>
            <a:ext cx="3507399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Enabling environments for nurturing care 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7" y="2631824"/>
            <a:ext cx="8424001" cy="2172174"/>
          </a:xfrm>
        </p:spPr>
        <p:txBody>
          <a:bodyPr>
            <a:noAutofit/>
          </a:bodyPr>
          <a:lstStyle/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/>
              <a:t>National policy makers, programme managers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ZA" sz="1800" dirty="0"/>
              <a:t>Service providers, education institutions, professional associations, academia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ZA" sz="1800" dirty="0"/>
              <a:t>Parliamentarians, community leaders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ZA" sz="1800" dirty="0"/>
              <a:t>Civil society groups, development partners, funding initiatives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ZA" sz="1800" dirty="0"/>
              <a:t>Private sector, media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ZA" sz="1800" dirty="0"/>
              <a:t>Families, parents and other caregivers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90"/>
                </a:solidFill>
              </a:rPr>
              <a:t>Who is the framework for?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89032" y="1087157"/>
            <a:ext cx="1800200" cy="8289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prstClr val="white"/>
                </a:solidFill>
              </a:rPr>
              <a:t>Health and Nutrition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22308" y="1399034"/>
            <a:ext cx="1624935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prstClr val="white"/>
                </a:solidFill>
              </a:rPr>
              <a:t>Education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6" y="1741934"/>
            <a:ext cx="1632773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b="1" dirty="0">
              <a:solidFill>
                <a:prstClr val="white"/>
              </a:solidFill>
            </a:endParaRPr>
          </a:p>
          <a:p>
            <a:pPr algn="ctr"/>
            <a:r>
              <a:rPr lang="en-ZA" sz="2000" b="1" dirty="0">
                <a:solidFill>
                  <a:prstClr val="white"/>
                </a:solidFill>
              </a:rPr>
              <a:t>Social Welfare</a:t>
            </a:r>
            <a:endParaRPr lang="en-GB" sz="2000" b="1" dirty="0">
              <a:solidFill>
                <a:prstClr val="white"/>
              </a:solidFill>
            </a:endParaRPr>
          </a:p>
          <a:p>
            <a:pPr algn="ctr"/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80319" y="1741934"/>
            <a:ext cx="1624935" cy="685800"/>
          </a:xfrm>
          <a:prstGeom prst="roundRect">
            <a:avLst>
              <a:gd name="adj" fmla="val 1383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prstClr val="white"/>
                </a:solidFill>
              </a:rPr>
              <a:t>Child protection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45365" y="1399034"/>
            <a:ext cx="1610591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prstClr val="white"/>
                </a:solidFill>
              </a:rPr>
              <a:t>Environment, WASH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62325" y="4941156"/>
            <a:ext cx="217448" cy="135000"/>
          </a:xfrm>
        </p:spPr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1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0196" y="1863090"/>
            <a:ext cx="2106180" cy="327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863090"/>
            <a:ext cx="2114530" cy="327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059582"/>
            <a:ext cx="6408712" cy="792088"/>
          </a:xfrm>
          <a:solidFill>
            <a:srgbClr val="002060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ZA" sz="2000" b="1" i="1" dirty="0">
                <a:solidFill>
                  <a:schemeClr val="bg1"/>
                </a:solidFill>
              </a:rPr>
              <a:t>A world in which every child is able to develop </a:t>
            </a:r>
            <a:br>
              <a:rPr lang="en-ZA" sz="2000" b="1" i="1" dirty="0">
                <a:solidFill>
                  <a:schemeClr val="bg1"/>
                </a:solidFill>
              </a:rPr>
            </a:br>
            <a:r>
              <a:rPr lang="en-ZA" sz="2000" b="1" i="1" dirty="0">
                <a:solidFill>
                  <a:schemeClr val="bg1"/>
                </a:solidFill>
              </a:rPr>
              <a:t>their full potential and no child is left behind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275714"/>
            <a:ext cx="8424000" cy="85587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90"/>
                </a:solidFill>
              </a:rPr>
              <a:t>The vision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3195" y="1863090"/>
            <a:ext cx="2106000" cy="327983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62325" y="4941156"/>
            <a:ext cx="217448" cy="135000"/>
          </a:xfrm>
        </p:spPr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1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358323"/>
            <a:ext cx="4572048" cy="3518595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ZA" sz="1400" b="1" dirty="0"/>
              <a:t>Goal 1, target 1.2: </a:t>
            </a:r>
            <a:r>
              <a:rPr lang="en-ZA" sz="1400" i="1" dirty="0"/>
              <a:t>By 2030, reduce at least by half the proportion of men, women and children living in poverty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ZA" sz="1400" b="1" dirty="0"/>
              <a:t>Goal 2, target 2.2: </a:t>
            </a:r>
            <a:r>
              <a:rPr lang="en-ZA" sz="1400" i="1" dirty="0"/>
              <a:t>By 2030, end hunger and ensure access by all people to safe, nutritious and sufficient food all year round</a:t>
            </a:r>
            <a:endParaRPr lang="en-US" sz="1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ZA" sz="1400" b="1" dirty="0"/>
              <a:t>Goal 3, target 3.2: </a:t>
            </a:r>
            <a:r>
              <a:rPr lang="en-ZA" sz="1400" i="1" dirty="0"/>
              <a:t>By 2030, end preventable deaths of </a:t>
            </a:r>
            <a:r>
              <a:rPr lang="en-ZA" sz="1400" i="1" dirty="0" err="1"/>
              <a:t>newborns</a:t>
            </a:r>
            <a:r>
              <a:rPr lang="en-ZA" sz="1400" i="1" dirty="0"/>
              <a:t> and children under 5 years of age</a:t>
            </a:r>
            <a:endParaRPr lang="en-US" sz="1400" i="1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ZA" sz="1400" b="1" dirty="0"/>
              <a:t>Goal 4, target 4.2: </a:t>
            </a:r>
            <a:r>
              <a:rPr lang="en-ZA" sz="1400" i="1" dirty="0"/>
              <a:t>By 2030, ensure that all girls and boys have access to quality early childhood development, care and pre-primary education</a:t>
            </a:r>
            <a:endParaRPr lang="en-US" sz="1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ZA" sz="1400" b="1" dirty="0"/>
              <a:t>Goal 16, target 16.2: </a:t>
            </a:r>
            <a:r>
              <a:rPr lang="en-ZA" sz="1400" i="1" dirty="0"/>
              <a:t>By 2030, end abuse, exploitation, trafficking and all forms of violence against and torture of children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90"/>
                </a:solidFill>
              </a:rPr>
              <a:t>Five targets aligned with SDGs 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03598"/>
            <a:ext cx="3672409" cy="366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62325" y="4941156"/>
            <a:ext cx="217448" cy="135000"/>
          </a:xfrm>
        </p:spPr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411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HO PPT color scheme 2016">
        <a:dk1>
          <a:sysClr val="windowText" lastClr="000000"/>
        </a:dk1>
        <a:lt1>
          <a:sysClr val="window" lastClr="FFFFFF"/>
        </a:lt1>
        <a:dk2>
          <a:srgbClr val="009CDE"/>
        </a:dk2>
        <a:lt2>
          <a:srgbClr val="F3F3F3"/>
        </a:lt2>
        <a:accent1>
          <a:srgbClr val="009CDE"/>
        </a:accent1>
        <a:accent2>
          <a:srgbClr val="183C5C"/>
        </a:accent2>
        <a:accent3>
          <a:srgbClr val="66C4EB"/>
        </a:accent3>
        <a:accent4>
          <a:srgbClr val="9B9B9B"/>
        </a:accent4>
        <a:accent5>
          <a:srgbClr val="CCEBF8"/>
        </a:accent5>
        <a:accent6>
          <a:srgbClr val="C9C9C9"/>
        </a:accent6>
        <a:hlink>
          <a:srgbClr val="009CDE"/>
        </a:hlink>
        <a:folHlink>
          <a:srgbClr val="B2B2B2"/>
        </a:folHlink>
      </a:clrScheme>
    </a:extraClrScheme>
  </a:extraClrSchemeLst>
  <a:custClrLst>
    <a:custClr name="WHO Blue">
      <a:srgbClr val="009CDE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Indigo 01">
      <a:srgbClr val="09164D"/>
    </a:custClr>
    <a:custClr name="WHO Indigo 02">
      <a:srgbClr val="1A4164"/>
    </a:custClr>
    <a:custClr name="WHO Indigo 03">
      <a:srgbClr val="486783"/>
    </a:custClr>
    <a:custClr name="WHO Indigo 04">
      <a:srgbClr val="768DA2"/>
    </a:custClr>
    <a:custClr name="WHO Indigo 05">
      <a:srgbClr val="A3B3C1"/>
    </a:custClr>
    <a:custClr name="WHO Indigo 06">
      <a:srgbClr val="E8ECEF"/>
    </a:custClr>
    <a:custClr name="WHO Grey 01">
      <a:srgbClr val="9B9B9B"/>
    </a:custClr>
    <a:custClr name="WHO Grey 02">
      <a:srgbClr val="C9C9C9"/>
    </a:custClr>
    <a:custClr name="WHO Grey 03">
      <a:srgbClr val="F2F2F2"/>
    </a:custClr>
    <a:custClr name="blank">
      <a:srgbClr val="FFFFFF"/>
    </a:custClr>
    <a:custClr name="WHO Birchgreen 01">
      <a:srgbClr val="29811B"/>
    </a:custClr>
    <a:custClr name="WHO Birchgreen 02">
      <a:srgbClr val="7ABC32"/>
    </a:custClr>
    <a:custClr name="WHO Birchgreen 03">
      <a:srgbClr val="95C95B"/>
    </a:custClr>
    <a:custClr name="WHO Birchgreen 04">
      <a:srgbClr val="AFD784"/>
    </a:custClr>
    <a:custClr name="WHO Birchgreen 05">
      <a:srgbClr val="CAE4AD"/>
    </a:custClr>
    <a:custClr name="WHO Birchgreen 06">
      <a:srgbClr val="F2F8E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Savannah 01">
      <a:srgbClr val="966100"/>
    </a:custClr>
    <a:custClr name="WHO Savannah 02">
      <a:srgbClr val="AF8100"/>
    </a:custClr>
    <a:custClr name="WHO Savannah 03">
      <a:srgbClr val="BF9A33"/>
    </a:custClr>
    <a:custClr name="WHO Savannah 04">
      <a:srgbClr val="CFB366"/>
    </a:custClr>
    <a:custClr name="WHO Savannah 05">
      <a:srgbClr val="DFCD99"/>
    </a:custClr>
    <a:custClr name="WHO Savannah 06">
      <a:srgbClr val="F7F2E5"/>
    </a:custClr>
    <a:custClr name="WHO Purple 01">
      <a:srgbClr val="761302"/>
    </a:custClr>
    <a:custClr name="WHO Purple 02">
      <a:srgbClr val="8F3807"/>
    </a:custClr>
    <a:custClr name="WHO Purple 03">
      <a:srgbClr val="A56039"/>
    </a:custClr>
    <a:custClr name="blank">
      <a:srgbClr val="FFFFFF"/>
    </a:custClr>
    <a:custClr name="WHO Heat 01">
      <a:srgbClr val="B54606"/>
    </a:custClr>
    <a:custClr name="WHO Heat 02">
      <a:srgbClr val="D46112"/>
    </a:custClr>
    <a:custClr name="WHO Heat 03">
      <a:srgbClr val="DD8141"/>
    </a:custClr>
    <a:custClr name="WHO Heat 04">
      <a:srgbClr val="E5A071"/>
    </a:custClr>
    <a:custClr name="WHO Heat 05">
      <a:srgbClr val="EEC0A0"/>
    </a:custClr>
    <a:custClr name="WHO Heat 06">
      <a:srgbClr val="FBEFE7"/>
    </a:custClr>
    <a:custClr name="WHO Purple 04">
      <a:srgbClr val="BC886A"/>
    </a:custClr>
    <a:custClr name="WHO Purple 05">
      <a:srgbClr val="D2AF9C"/>
    </a:custClr>
    <a:custClr name="WHO Purple 06">
      <a:srgbClr val="F4EBE6"/>
    </a:custClr>
    <a:custClr name="blank">
      <a:srgbClr val="FFFFFF"/>
    </a:custClr>
    <a:custClr name="WHO Wood 01">
      <a:srgbClr val="20521A"/>
    </a:custClr>
    <a:custClr name="WHO Wood 02">
      <a:srgbClr val="2F7D4F"/>
    </a:custClr>
    <a:custClr name="WHO Wood 03">
      <a:srgbClr val="599772"/>
    </a:custClr>
    <a:custClr name="WHO Wood 04">
      <a:srgbClr val="82B195"/>
    </a:custClr>
    <a:custClr name="WHO Wood 05">
      <a:srgbClr val="ACCBB9"/>
    </a:custClr>
    <a:custClr name="WHO Wood 06">
      <a:srgbClr val="EAF2ED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801</Words>
  <Application>Microsoft Office PowerPoint</Application>
  <PresentationFormat>On-screen Show (16:9)</PresentationFormat>
  <Paragraphs>182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PowerPoint Presentation</vt:lpstr>
      <vt:lpstr>The unique convergence of evidence and political momentum for ECD</vt:lpstr>
      <vt:lpstr>The global strategy for women’s, children’s  and adolescents’ health 2016 - 2030</vt:lpstr>
      <vt:lpstr>The Lancet series key messages</vt:lpstr>
      <vt:lpstr>The Nurturing Care Framework launched at the time of the 71st World Health Assembly in 2018</vt:lpstr>
      <vt:lpstr>Two interrelated action areas </vt:lpstr>
      <vt:lpstr>Who is the framework for? </vt:lpstr>
      <vt:lpstr>The vision</vt:lpstr>
      <vt:lpstr>Five targets aligned with SDGs </vt:lpstr>
      <vt:lpstr>Enabling policies</vt:lpstr>
      <vt:lpstr>Effective interventions across the life course </vt:lpstr>
      <vt:lpstr>PowerPoint Presentation</vt:lpstr>
      <vt:lpstr>PowerPoint Presentation</vt:lpstr>
      <vt:lpstr>PowerPoint Presentation</vt:lpstr>
      <vt:lpstr>Doing things differently</vt:lpstr>
      <vt:lpstr>Meeting families’ and children’s needs</vt:lpstr>
      <vt:lpstr>Maternal mental health</vt:lpstr>
      <vt:lpstr>Five strategic action areas for moving forward</vt:lpstr>
      <vt:lpstr>PowerPoint Presentation</vt:lpstr>
      <vt:lpstr>Monitoring progress</vt:lpstr>
      <vt:lpstr>PowerPoint Presentation</vt:lpstr>
      <vt:lpstr>Thank you 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DAELMANS, Bernadette M.e.g.</dc:creator>
  <cp:lastModifiedBy>AKRAM, Mr Muhammad</cp:lastModifiedBy>
  <cp:revision>226</cp:revision>
  <dcterms:created xsi:type="dcterms:W3CDTF">2018-07-24T14:27:04Z</dcterms:created>
  <dcterms:modified xsi:type="dcterms:W3CDTF">2019-09-24T10:55:39Z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0x0101000417064302081C4B802516DFF9FE266D</vt:lpwstr>
  </property>
</Properties>
</file>