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663" r:id="rId5"/>
  </p:sldMasterIdLst>
  <p:notesMasterIdLst>
    <p:notesMasterId r:id="rId14"/>
  </p:notesMasterIdLst>
  <p:handoutMasterIdLst>
    <p:handoutMasterId r:id="rId15"/>
  </p:handoutMasterIdLst>
  <p:sldIdLst>
    <p:sldId id="256" r:id="rId6"/>
    <p:sldId id="257" r:id="rId7"/>
    <p:sldId id="258" r:id="rId8"/>
    <p:sldId id="259" r:id="rId9"/>
    <p:sldId id="260" r:id="rId10"/>
    <p:sldId id="261" r:id="rId11"/>
    <p:sldId id="263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A900"/>
    <a:srgbClr val="454545"/>
    <a:srgbClr val="FFFFFF"/>
    <a:srgbClr val="000000"/>
    <a:srgbClr val="F359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29" autoAdjust="0"/>
    <p:restoredTop sz="92483" autoAdjust="0"/>
  </p:normalViewPr>
  <p:slideViewPr>
    <p:cSldViewPr snapToGrid="0" showGuides="1">
      <p:cViewPr varScale="1">
        <p:scale>
          <a:sx n="69" d="100"/>
          <a:sy n="69" d="100"/>
        </p:scale>
        <p:origin x="53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pPr/>
              <a:t>11/24/2018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pPr/>
              <a:t>11/24/2018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50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62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11/24/2018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esentationgo.com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algn="ctr">
              <a:defRPr/>
            </a:pPr>
            <a:r>
              <a:rPr lang="en-US" sz="3200" spc="150" dirty="0">
                <a:solidFill>
                  <a:prstClr val="white">
                    <a:lumMod val="75000"/>
                  </a:prstClr>
                </a:solidFill>
              </a:rPr>
              <a:t>www.</a:t>
            </a:r>
            <a:r>
              <a:rPr lang="en-US" sz="3200" spc="150" dirty="0">
                <a:solidFill>
                  <a:prstClr val="black">
                    <a:lumMod val="85000"/>
                    <a:lumOff val="15000"/>
                  </a:prstClr>
                </a:solidFill>
              </a:rPr>
              <a:t>presentationgo</a:t>
            </a:r>
            <a:r>
              <a:rPr lang="en-US" sz="3200" spc="150" dirty="0">
                <a:solidFill>
                  <a:prstClr val="white">
                    <a:lumMod val="75000"/>
                  </a:prstClr>
                </a:solidFill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767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4649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56485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555555"/>
                </a:solidFill>
                <a:latin typeface="Open Sans" panose="020B0606030504020204" pitchFamily="34" charset="0"/>
              </a:rPr>
              <a:t>© </a:t>
            </a:r>
            <a:r>
              <a:rPr lang="en-US" sz="1100" dirty="0">
                <a:solidFill>
                  <a:srgbClr val="A5CD28"/>
                </a:solidFill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935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3119643"/>
            <a:ext cx="12192000" cy="754742"/>
          </a:xfrm>
          <a:solidFill>
            <a:srgbClr val="FFFFFF">
              <a:alpha val="32941"/>
            </a:srgbClr>
          </a:solidFill>
        </p:spPr>
        <p:txBody>
          <a:bodyPr anchor="ctr">
            <a:noAutofit/>
          </a:bodyPr>
          <a:lstStyle/>
          <a:p>
            <a:pPr algn="ctr"/>
            <a:r>
              <a:rPr lang="en-US" sz="2000" b="1" dirty="0" smtClean="0"/>
              <a:t>PROSPOSED ACTIVITIES  </a:t>
            </a:r>
            <a:br>
              <a:rPr lang="en-US" sz="2000" b="1" dirty="0" smtClean="0"/>
            </a:b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Gill Sans MT" pitchFamily="34" charset="0"/>
              <a:ea typeface="Adobe Gothic Std B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8014" y="6657975"/>
            <a:ext cx="5233986" cy="20002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659332"/>
            <a:ext cx="7043738" cy="19866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333" y="714901"/>
            <a:ext cx="2572017" cy="2246579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2274889" y="3878907"/>
            <a:ext cx="77215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cap="small" dirty="0" smtClean="0">
                <a:latin typeface="+mj-lt"/>
              </a:rPr>
              <a:t>Pakistan Alliance for Early Childhood</a:t>
            </a:r>
            <a:endParaRPr lang="en-US" sz="2400" b="1" cap="small" dirty="0">
              <a:latin typeface="+mj-lt"/>
            </a:endParaRPr>
          </a:p>
          <a:p>
            <a:pPr algn="ctr"/>
            <a:r>
              <a:rPr lang="en-US" sz="2400" b="1" cap="small" dirty="0" smtClean="0">
                <a:latin typeface="+mj-lt"/>
              </a:rPr>
              <a:t>by</a:t>
            </a:r>
          </a:p>
          <a:p>
            <a:pPr algn="ctr"/>
            <a:r>
              <a:rPr lang="en-US" sz="2400" b="1" cap="small" dirty="0" smtClean="0">
                <a:latin typeface="+mj-lt"/>
              </a:rPr>
              <a:t>Khadija Khan </a:t>
            </a:r>
          </a:p>
          <a:p>
            <a:pPr algn="ctr"/>
            <a:r>
              <a:rPr lang="en-US" sz="2400" b="1" cap="small" dirty="0" smtClean="0">
                <a:latin typeface="+mj-lt"/>
              </a:rPr>
              <a:t>Chief Executive Officer </a:t>
            </a:r>
          </a:p>
          <a:p>
            <a:pPr algn="ctr"/>
            <a:r>
              <a:rPr lang="en-US" sz="2400" b="1" cap="small" dirty="0" smtClean="0">
                <a:latin typeface="+mj-lt"/>
              </a:rPr>
              <a:t>SERENA HOTEL</a:t>
            </a:r>
            <a:endParaRPr lang="en-US" sz="2400" b="1" cap="sm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607800" y="0"/>
            <a:ext cx="584200" cy="36285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965" y="442913"/>
            <a:ext cx="1579035" cy="1379239"/>
          </a:xfrm>
          <a:prstGeom prst="rect">
            <a:avLst/>
          </a:prstGeom>
        </p:spPr>
      </p:pic>
      <p:sp>
        <p:nvSpPr>
          <p:cNvPr id="16" name="Title 2"/>
          <p:cNvSpPr>
            <a:spLocks noGrp="1"/>
          </p:cNvSpPr>
          <p:nvPr>
            <p:ph type="title"/>
          </p:nvPr>
        </p:nvSpPr>
        <p:spPr>
          <a:xfrm>
            <a:off x="571511" y="460375"/>
            <a:ext cx="10972800" cy="1143000"/>
          </a:xfrm>
        </p:spPr>
        <p:txBody>
          <a:bodyPr>
            <a:normAutofit/>
          </a:bodyPr>
          <a:lstStyle/>
          <a:p>
            <a:r>
              <a:rPr lang="en-US" sz="2800" b="1" cap="all" dirty="0" smtClean="0"/>
              <a:t>Proposed Activities for 2018 &amp; onwards</a:t>
            </a:r>
            <a:endParaRPr lang="en-US" sz="2800" b="1" cap="all" dirty="0"/>
          </a:p>
        </p:txBody>
      </p:sp>
      <p:sp>
        <p:nvSpPr>
          <p:cNvPr id="21" name="Text Placeholder 1"/>
          <p:cNvSpPr txBox="1">
            <a:spLocks/>
          </p:cNvSpPr>
          <p:nvPr/>
        </p:nvSpPr>
        <p:spPr>
          <a:xfrm>
            <a:off x="609600" y="1600200"/>
            <a:ext cx="109728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 smtClean="0">
                <a:latin typeface="Adobe Gothic Std B"/>
              </a:rPr>
              <a:t>Membership drive </a:t>
            </a:r>
          </a:p>
          <a:p>
            <a:pPr marL="800100" lvl="1" indent="-342900">
              <a:buFontTx/>
              <a:buChar char="-"/>
            </a:pPr>
            <a:r>
              <a:rPr lang="en-US" sz="2000" b="1" dirty="0" smtClean="0">
                <a:latin typeface="Adobe Gothic Std B"/>
              </a:rPr>
              <a:t>Encourage ECD stakeholders to  become members of the Alliance 	</a:t>
            </a:r>
            <a:endParaRPr lang="en-US" sz="2000" b="1" dirty="0">
              <a:latin typeface="Adobe Gothic Std B"/>
            </a:endParaRPr>
          </a:p>
          <a:p>
            <a:pPr marL="800100" lvl="1" indent="-342900">
              <a:buFontTx/>
              <a:buChar char="-"/>
            </a:pPr>
            <a:r>
              <a:rPr lang="en-US" sz="2000" b="1" dirty="0" smtClean="0">
                <a:latin typeface="Adobe Gothic Std B"/>
              </a:rPr>
              <a:t>Formation </a:t>
            </a:r>
            <a:r>
              <a:rPr lang="en-US" sz="2000" b="1" dirty="0">
                <a:latin typeface="Adobe Gothic Std B"/>
              </a:rPr>
              <a:t>of General Body </a:t>
            </a:r>
            <a:endParaRPr lang="en-US" sz="2000" b="1" dirty="0" smtClean="0">
              <a:latin typeface="Adobe Gothic Std B"/>
            </a:endParaRPr>
          </a:p>
          <a:p>
            <a:pPr marL="800100" lvl="1" indent="-342900">
              <a:buFontTx/>
              <a:buChar char="-"/>
            </a:pPr>
            <a:r>
              <a:rPr lang="en-US" sz="2000" b="1" dirty="0" smtClean="0">
                <a:latin typeface="Adobe Gothic Std B"/>
              </a:rPr>
              <a:t>ECD </a:t>
            </a:r>
            <a:r>
              <a:rPr lang="en-US" sz="2000" b="1" dirty="0">
                <a:latin typeface="Adobe Gothic Std B"/>
              </a:rPr>
              <a:t>ambassadors consisting of Parliamentarians, ECD practitioners fresh </a:t>
            </a:r>
            <a:r>
              <a:rPr lang="en-US" sz="2000" b="1" dirty="0" smtClean="0">
                <a:latin typeface="Adobe Gothic Std B"/>
              </a:rPr>
              <a:t>  graduates</a:t>
            </a:r>
            <a:r>
              <a:rPr lang="en-US" sz="2000" b="1" dirty="0">
                <a:latin typeface="Adobe Gothic Std B"/>
              </a:rPr>
              <a:t>, </a:t>
            </a:r>
            <a:r>
              <a:rPr lang="en-US" sz="2000" b="1" dirty="0"/>
              <a:t>researchers, nutrition, health and child rights experts</a:t>
            </a:r>
            <a:r>
              <a:rPr lang="en-US" sz="2000" dirty="0"/>
              <a:t> </a:t>
            </a:r>
            <a:endParaRPr lang="en-US" sz="2000" dirty="0" smtClean="0"/>
          </a:p>
          <a:p>
            <a:pPr marL="800100" lvl="1" indent="-342900">
              <a:buFontTx/>
              <a:buChar char="-"/>
            </a:pPr>
            <a:r>
              <a:rPr lang="en-US" sz="2000" b="1" dirty="0" smtClean="0">
                <a:latin typeface="Adobe Gothic Std B"/>
              </a:rPr>
              <a:t>Resource Identification &amp; Connect members with resource pool</a:t>
            </a:r>
          </a:p>
          <a:p>
            <a:pPr marL="800100" lvl="1" indent="-342900">
              <a:buFontTx/>
              <a:buChar char="-"/>
            </a:pPr>
            <a:r>
              <a:rPr lang="en-US" sz="2000" b="1" dirty="0" smtClean="0">
                <a:latin typeface="Adobe Gothic Std B"/>
              </a:rPr>
              <a:t>Capacity building opportunities for Members</a:t>
            </a:r>
          </a:p>
          <a:p>
            <a:pPr marL="800100" lvl="1" indent="-342900">
              <a:buFontTx/>
              <a:buChar char="-"/>
            </a:pPr>
            <a:r>
              <a:rPr lang="en-US" sz="2000" b="1" dirty="0" smtClean="0">
                <a:latin typeface="Adobe Gothic Std B"/>
              </a:rPr>
              <a:t>Share latest research and advancements in ECD through quarterly e-newsletters   with ECD stakeholders particularly PAFEC members </a:t>
            </a:r>
          </a:p>
          <a:p>
            <a:pPr marL="800100" lvl="1" indent="-342900">
              <a:buFontTx/>
              <a:buChar char="-"/>
            </a:pPr>
            <a:r>
              <a:rPr lang="en-US" sz="2000" b="1" dirty="0" smtClean="0">
                <a:latin typeface="Adobe Gothic Std B"/>
              </a:rPr>
              <a:t>Helping member </a:t>
            </a:r>
            <a:r>
              <a:rPr lang="en-US" sz="2000" b="1" dirty="0" err="1" smtClean="0">
                <a:latin typeface="Adobe Gothic Std B"/>
              </a:rPr>
              <a:t>organisations</a:t>
            </a:r>
            <a:r>
              <a:rPr lang="en-US" sz="2000" b="1" dirty="0" smtClean="0">
                <a:latin typeface="Adobe Gothic Std B"/>
              </a:rPr>
              <a:t> to establish ECD Centers</a:t>
            </a:r>
          </a:p>
          <a:p>
            <a:pPr lvl="0"/>
            <a:endParaRPr lang="en-US" sz="2000" b="1" dirty="0">
              <a:latin typeface="Adobe Gothic Std B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b="1" dirty="0" smtClean="0">
                <a:latin typeface="Adobe Gothic Std B"/>
              </a:rPr>
              <a:t>Awareness campaign</a:t>
            </a:r>
          </a:p>
          <a:p>
            <a:pPr lvl="1"/>
            <a:r>
              <a:rPr lang="en-US" sz="2000" b="1" dirty="0" smtClean="0">
                <a:latin typeface="Adobe Gothic Std B"/>
              </a:rPr>
              <a:t>Country-wide campaign for promoting holistic ECD(pre-natal to 8) with the help of print, electronic and social media with an emphasis on nurturing care, health, hygiene, nutrition, early learning, child protection &amp; safety, child rights and gender equity</a:t>
            </a:r>
            <a:endParaRPr lang="en-US" b="1" dirty="0" smtClean="0">
              <a:latin typeface="Adobe Gothic Std B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607800" y="0"/>
            <a:ext cx="584200" cy="36285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965" y="442913"/>
            <a:ext cx="1579035" cy="1379239"/>
          </a:xfrm>
          <a:prstGeom prst="rect">
            <a:avLst/>
          </a:prstGeom>
        </p:spPr>
      </p:pic>
      <p:sp>
        <p:nvSpPr>
          <p:cNvPr id="16" name="Title 2"/>
          <p:cNvSpPr>
            <a:spLocks noGrp="1"/>
          </p:cNvSpPr>
          <p:nvPr>
            <p:ph type="title"/>
          </p:nvPr>
        </p:nvSpPr>
        <p:spPr>
          <a:xfrm>
            <a:off x="571511" y="460375"/>
            <a:ext cx="10972800" cy="1143000"/>
          </a:xfrm>
        </p:spPr>
        <p:txBody>
          <a:bodyPr>
            <a:normAutofit/>
          </a:bodyPr>
          <a:lstStyle/>
          <a:p>
            <a:r>
              <a:rPr lang="en-US" sz="2800" b="1" cap="all" dirty="0" smtClean="0"/>
              <a:t>Proposed Activities for 2018 &amp; onwards</a:t>
            </a:r>
            <a:endParaRPr lang="en-US" sz="2800" b="1" cap="all" dirty="0"/>
          </a:p>
        </p:txBody>
      </p:sp>
      <p:sp>
        <p:nvSpPr>
          <p:cNvPr id="21" name="Text Placeholder 1"/>
          <p:cNvSpPr txBox="1">
            <a:spLocks/>
          </p:cNvSpPr>
          <p:nvPr/>
        </p:nvSpPr>
        <p:spPr>
          <a:xfrm>
            <a:off x="609600" y="1600200"/>
            <a:ext cx="10972800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dobe Gothic Std B"/>
              </a:rPr>
              <a:t> </a:t>
            </a:r>
            <a:r>
              <a:rPr lang="en-US" sz="2400" dirty="0" smtClean="0">
                <a:latin typeface="Adobe Gothic Std B"/>
              </a:rPr>
              <a:t>Advocacy for policy, legislation and curriculum from prenatal to 8 – right time when the new government is committed to address the issue of stunting, child safety and quality of learning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dobe Gothic Std B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dobe Gothic Std B"/>
              </a:rPr>
              <a:t>Provision of networking and sharing platforms at National, Provincial  District and Local Level, building connections through web portal for sharing information beyond boundaries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dobe Gothic Std B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dobe Gothic Std B"/>
              </a:rPr>
              <a:t>Establishment and Activation of Provincial Chapters for PAFEC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dobe Gothic Std B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dobe Gothic Std B"/>
              </a:rPr>
              <a:t>Conferences, seminar, capacity building workshops – conference 2019</a:t>
            </a:r>
          </a:p>
          <a:p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dobe Gothic Std B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dobe Gothic Std B"/>
            </a:endParaRP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607800" y="0"/>
            <a:ext cx="584200" cy="36285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965" y="442913"/>
            <a:ext cx="1579035" cy="1379239"/>
          </a:xfrm>
          <a:prstGeom prst="rect">
            <a:avLst/>
          </a:prstGeom>
        </p:spPr>
      </p:pic>
      <p:sp>
        <p:nvSpPr>
          <p:cNvPr id="16" name="Title 2"/>
          <p:cNvSpPr>
            <a:spLocks noGrp="1"/>
          </p:cNvSpPr>
          <p:nvPr>
            <p:ph type="title"/>
          </p:nvPr>
        </p:nvSpPr>
        <p:spPr>
          <a:xfrm>
            <a:off x="571511" y="460375"/>
            <a:ext cx="10972800" cy="1143000"/>
          </a:xfrm>
        </p:spPr>
        <p:txBody>
          <a:bodyPr>
            <a:normAutofit/>
          </a:bodyPr>
          <a:lstStyle/>
          <a:p>
            <a:r>
              <a:rPr lang="en-US" sz="2800" b="1" cap="all" dirty="0" smtClean="0"/>
              <a:t>Capacity Building of ECD Stakeholders </a:t>
            </a:r>
            <a:endParaRPr lang="en-US" sz="2800" b="1" cap="all" dirty="0"/>
          </a:p>
        </p:txBody>
      </p:sp>
      <p:sp>
        <p:nvSpPr>
          <p:cNvPr id="21" name="Text Placeholder 1"/>
          <p:cNvSpPr txBox="1">
            <a:spLocks/>
          </p:cNvSpPr>
          <p:nvPr/>
        </p:nvSpPr>
        <p:spPr>
          <a:xfrm>
            <a:off x="609600" y="1600200"/>
            <a:ext cx="10972800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400" b="1" dirty="0" smtClean="0">
                <a:latin typeface="Adobe Gothic Std B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Adobe Gothic Std B"/>
              </a:rPr>
              <a:t>Packages for Parents, Care givers and Community Health Workers</a:t>
            </a:r>
          </a:p>
          <a:p>
            <a:pPr marL="742950" lvl="1" indent="-285750">
              <a:buFontTx/>
              <a:buChar char="-"/>
            </a:pPr>
            <a:r>
              <a:rPr lang="en-US" b="1" dirty="0" smtClean="0">
                <a:latin typeface="Adobe Gothic Std B"/>
              </a:rPr>
              <a:t>From planning to implementation of ECD particularly from Pre-natal-3 we need to involve   parents, families, communities and civil society organizations and individuals </a:t>
            </a:r>
          </a:p>
          <a:p>
            <a:pPr marL="742950" lvl="1" indent="-285750">
              <a:buFontTx/>
              <a:buChar char="-"/>
            </a:pPr>
            <a:endParaRPr lang="en-US" b="1" dirty="0">
              <a:latin typeface="Adobe Gothic Std B"/>
            </a:endParaRPr>
          </a:p>
          <a:p>
            <a:pPr marL="742950" lvl="1" indent="-285750">
              <a:buFontTx/>
              <a:buChar char="-"/>
            </a:pPr>
            <a:r>
              <a:rPr lang="en-US" b="1" dirty="0" smtClean="0">
                <a:latin typeface="Adobe Gothic Std B"/>
              </a:rPr>
              <a:t>Translate the available material,  existing packages, context relevant materials into Urdu and local languages making them more relevant to context and culturally acceptable </a:t>
            </a:r>
          </a:p>
          <a:p>
            <a:pPr marL="742950" lvl="1" indent="-285750">
              <a:buFontTx/>
              <a:buChar char="-"/>
            </a:pPr>
            <a:endParaRPr lang="en-US" b="1" dirty="0">
              <a:latin typeface="Adobe Gothic Std B"/>
            </a:endParaRPr>
          </a:p>
          <a:p>
            <a:pPr marL="742950" lvl="1" indent="-285750">
              <a:buFontTx/>
              <a:buChar char="-"/>
            </a:pPr>
            <a:r>
              <a:rPr lang="en-US" b="1" dirty="0" smtClean="0">
                <a:latin typeface="Adobe Gothic Std B"/>
              </a:rPr>
              <a:t>Develop indigenous knowledge on ECD</a:t>
            </a:r>
          </a:p>
          <a:p>
            <a:pPr marL="228600" lvl="1"/>
            <a:endParaRPr lang="en-US" b="1" dirty="0" smtClean="0">
              <a:latin typeface="Adobe Gothic Std B"/>
            </a:endParaRPr>
          </a:p>
          <a:p>
            <a:pPr marL="571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Adobe Gothic Std B"/>
              </a:rPr>
              <a:t>Design training courses for teachers, principals, &amp; education administrators to implement the      National Curriculum for ECCE 2017, the Minimum Learning Standards and the Assessment Framework  </a:t>
            </a:r>
          </a:p>
          <a:p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dobe Gothic Std B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dobe Gothic Std B"/>
            </a:endParaRP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607800" y="0"/>
            <a:ext cx="584200" cy="36285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965" y="442913"/>
            <a:ext cx="1579035" cy="1379239"/>
          </a:xfrm>
          <a:prstGeom prst="rect">
            <a:avLst/>
          </a:prstGeom>
        </p:spPr>
      </p:pic>
      <p:sp>
        <p:nvSpPr>
          <p:cNvPr id="16" name="Title 2"/>
          <p:cNvSpPr>
            <a:spLocks noGrp="1"/>
          </p:cNvSpPr>
          <p:nvPr>
            <p:ph type="title"/>
          </p:nvPr>
        </p:nvSpPr>
        <p:spPr>
          <a:xfrm>
            <a:off x="571511" y="460375"/>
            <a:ext cx="10972800" cy="1143000"/>
          </a:xfrm>
        </p:spPr>
        <p:txBody>
          <a:bodyPr>
            <a:normAutofit/>
          </a:bodyPr>
          <a:lstStyle/>
          <a:p>
            <a:r>
              <a:rPr lang="en-US" sz="2800" b="1" cap="all" dirty="0" smtClean="0"/>
              <a:t>Activities Continue…</a:t>
            </a:r>
            <a:endParaRPr lang="en-US" sz="2800" b="1" cap="all" dirty="0"/>
          </a:p>
        </p:txBody>
      </p:sp>
      <p:sp>
        <p:nvSpPr>
          <p:cNvPr id="21" name="Text Placeholder 1"/>
          <p:cNvSpPr txBox="1">
            <a:spLocks/>
          </p:cNvSpPr>
          <p:nvPr/>
        </p:nvSpPr>
        <p:spPr>
          <a:xfrm>
            <a:off x="609600" y="1600200"/>
            <a:ext cx="10972800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dobe Gothic Std B"/>
              </a:rPr>
              <a:t>Linkages with national &amp; international networks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dobe Gothic Std B"/>
              </a:rPr>
              <a:t>Assisting the government for developing a    regulatory framework(</a:t>
            </a:r>
            <a:r>
              <a:rPr lang="en-US" sz="3600" dirty="0" err="1" smtClean="0">
                <a:latin typeface="Adobe Gothic Std B"/>
              </a:rPr>
              <a:t>licence</a:t>
            </a:r>
            <a:r>
              <a:rPr lang="en-US" sz="3600" dirty="0" smtClean="0">
                <a:latin typeface="Adobe Gothic Std B"/>
              </a:rPr>
              <a:t>, accreditation)  for child care services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dobe Gothic Std B"/>
              </a:rPr>
              <a:t>Adopt M&amp;E Tools to evaluate projects &amp; </a:t>
            </a:r>
            <a:r>
              <a:rPr lang="en-US" sz="3600" dirty="0" err="1" smtClean="0">
                <a:latin typeface="Adobe Gothic Std B"/>
              </a:rPr>
              <a:t>programmes</a:t>
            </a:r>
            <a:endParaRPr lang="en-US" sz="3600" dirty="0" smtClean="0">
              <a:latin typeface="Adobe Gothic Std B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dobe Gothic Std B"/>
              </a:rPr>
              <a:t>Country Strategy</a:t>
            </a: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607800" y="0"/>
            <a:ext cx="584200" cy="36285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965" y="442913"/>
            <a:ext cx="1579035" cy="1379239"/>
          </a:xfrm>
          <a:prstGeom prst="rect">
            <a:avLst/>
          </a:prstGeom>
        </p:spPr>
      </p:pic>
      <p:sp>
        <p:nvSpPr>
          <p:cNvPr id="16" name="Title 2"/>
          <p:cNvSpPr>
            <a:spLocks noGrp="1"/>
          </p:cNvSpPr>
          <p:nvPr>
            <p:ph type="title"/>
          </p:nvPr>
        </p:nvSpPr>
        <p:spPr>
          <a:xfrm>
            <a:off x="571511" y="460375"/>
            <a:ext cx="10972800" cy="1143000"/>
          </a:xfrm>
        </p:spPr>
        <p:txBody>
          <a:bodyPr>
            <a:normAutofit/>
          </a:bodyPr>
          <a:lstStyle/>
          <a:p>
            <a:r>
              <a:rPr lang="en-US" sz="3200" b="1" cap="all" dirty="0" smtClean="0">
                <a:latin typeface="Calibri" pitchFamily="34" charset="0"/>
              </a:rPr>
              <a:t>Promote the Five R’s of Early Childhood </a:t>
            </a:r>
            <a:r>
              <a:rPr lang="en-US" sz="3200" b="1" cap="all" dirty="0" smtClean="0">
                <a:latin typeface="Calibri" pitchFamily="34" charset="0"/>
              </a:rPr>
              <a:t>Education</a:t>
            </a:r>
            <a:r>
              <a:rPr lang="en-US" sz="2000" b="1" i="1" cap="all" dirty="0" smtClean="0">
                <a:latin typeface="Calibri" pitchFamily="34" charset="0"/>
              </a:rPr>
              <a:t>(Sample of activities for parenting) </a:t>
            </a:r>
            <a:endParaRPr lang="en-US" sz="2000" b="1" i="1" cap="all" dirty="0"/>
          </a:p>
        </p:txBody>
      </p:sp>
      <p:sp>
        <p:nvSpPr>
          <p:cNvPr id="21" name="Text Placeholder 1"/>
          <p:cNvSpPr txBox="1">
            <a:spLocks/>
          </p:cNvSpPr>
          <p:nvPr/>
        </p:nvSpPr>
        <p:spPr>
          <a:xfrm>
            <a:off x="609600" y="1600200"/>
            <a:ext cx="10972800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1"/>
                </a:solidFill>
                <a:latin typeface="Adobe Gothic Std B"/>
              </a:rPr>
              <a:t>Reading</a:t>
            </a:r>
            <a:r>
              <a:rPr lang="en-US" sz="2800" b="1" dirty="0" smtClean="0">
                <a:latin typeface="Adobe Gothic Std B"/>
              </a:rPr>
              <a:t> </a:t>
            </a:r>
            <a:r>
              <a:rPr lang="en-US" sz="2800" dirty="0" smtClean="0">
                <a:latin typeface="Adobe Gothic Std B"/>
              </a:rPr>
              <a:t>together as a daily family activity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1"/>
                </a:solidFill>
                <a:latin typeface="Adobe Gothic Std B"/>
              </a:rPr>
              <a:t>Rhyming</a:t>
            </a:r>
            <a:r>
              <a:rPr lang="en-US" sz="2800" dirty="0" smtClean="0">
                <a:solidFill>
                  <a:schemeClr val="accent1"/>
                </a:solidFill>
                <a:latin typeface="Adobe Gothic Std B"/>
              </a:rPr>
              <a:t>,</a:t>
            </a:r>
            <a:r>
              <a:rPr lang="en-US" sz="2800" b="1" dirty="0" smtClean="0">
                <a:solidFill>
                  <a:schemeClr val="accent1"/>
                </a:solidFill>
                <a:latin typeface="Adobe Gothic Std B"/>
              </a:rPr>
              <a:t> </a:t>
            </a:r>
            <a:r>
              <a:rPr lang="en-US" sz="2800" dirty="0" smtClean="0">
                <a:latin typeface="Adobe Gothic Std B"/>
              </a:rPr>
              <a:t>playing, talking, singing and cuddling together often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1"/>
                </a:solidFill>
                <a:latin typeface="Adobe Gothic Std B"/>
              </a:rPr>
              <a:t>Routines</a:t>
            </a:r>
            <a:r>
              <a:rPr lang="en-US" sz="2800" dirty="0" smtClean="0">
                <a:latin typeface="Adobe Gothic Std B"/>
              </a:rPr>
              <a:t> and regular times for meals, play and sleeping, which help children know what they can expect and what is expected of them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1"/>
                </a:solidFill>
                <a:latin typeface="Adobe Gothic Std B"/>
              </a:rPr>
              <a:t>Rewards </a:t>
            </a:r>
            <a:r>
              <a:rPr lang="en-US" sz="2800" dirty="0" smtClean="0">
                <a:latin typeface="Adobe Gothic Std B"/>
              </a:rPr>
              <a:t>for everyday successes, realizing that praise from those closest to a child is a very potent reward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1"/>
                </a:solidFill>
                <a:latin typeface="Adobe Gothic Std B"/>
              </a:rPr>
              <a:t>Relationships</a:t>
            </a:r>
            <a:r>
              <a:rPr lang="en-US" sz="2800" b="1" dirty="0" smtClean="0">
                <a:latin typeface="Adobe Gothic Std B"/>
              </a:rPr>
              <a:t> </a:t>
            </a:r>
            <a:r>
              <a:rPr lang="en-US" sz="2800" dirty="0" smtClean="0">
                <a:latin typeface="Adobe Gothic Std B"/>
              </a:rPr>
              <a:t>that are reciprocal, nurturing and enduring are the foundation of healthy child development</a:t>
            </a:r>
          </a:p>
          <a:p>
            <a:endParaRPr lang="en-US" sz="3200" dirty="0" smtClean="0">
              <a:latin typeface="Adobe Gothic Std B"/>
            </a:endParaRP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607800" y="0"/>
            <a:ext cx="584200" cy="36285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965" y="442913"/>
            <a:ext cx="1579035" cy="1379239"/>
          </a:xfrm>
          <a:prstGeom prst="rect">
            <a:avLst/>
          </a:prstGeom>
        </p:spPr>
      </p:pic>
      <p:sp>
        <p:nvSpPr>
          <p:cNvPr id="16" name="Title 2"/>
          <p:cNvSpPr>
            <a:spLocks noGrp="1"/>
          </p:cNvSpPr>
          <p:nvPr>
            <p:ph type="title"/>
          </p:nvPr>
        </p:nvSpPr>
        <p:spPr>
          <a:xfrm>
            <a:off x="571511" y="460375"/>
            <a:ext cx="10972800" cy="1143000"/>
          </a:xfrm>
        </p:spPr>
        <p:txBody>
          <a:bodyPr>
            <a:normAutofit/>
          </a:bodyPr>
          <a:lstStyle/>
          <a:p>
            <a:r>
              <a:rPr lang="en-US" sz="3200" b="1" cap="all" dirty="0" smtClean="0"/>
              <a:t>CONTINUED…..</a:t>
            </a:r>
            <a:endParaRPr lang="en-US" sz="3200" b="1" cap="all" dirty="0"/>
          </a:p>
        </p:txBody>
      </p:sp>
      <p:sp>
        <p:nvSpPr>
          <p:cNvPr id="21" name="Text Placeholder 1"/>
          <p:cNvSpPr txBox="1">
            <a:spLocks/>
          </p:cNvSpPr>
          <p:nvPr/>
        </p:nvSpPr>
        <p:spPr>
          <a:xfrm>
            <a:off x="609600" y="1600200"/>
            <a:ext cx="10972800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endParaRPr lang="en-US" sz="3200" dirty="0" smtClean="0">
              <a:latin typeface="Adobe Gothic Std B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762000" y="1752600"/>
            <a:ext cx="10972800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Parents need to know that early intervention is the answer….because it becomes progressively harder to fix problems</a:t>
            </a:r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Stunting  is preventable : </a:t>
            </a:r>
            <a:r>
              <a:rPr lang="en-GB" sz="2800" u="sng" dirty="0" smtClean="0"/>
              <a:t>BUT</a:t>
            </a:r>
            <a:r>
              <a:rPr lang="en-GB" sz="2800" dirty="0" smtClean="0"/>
              <a:t> Need to act before the child 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Nurturing </a:t>
            </a:r>
            <a:r>
              <a:rPr lang="en-US" altLang="en-US" sz="2800" dirty="0"/>
              <a:t>relationships in the early years are </a:t>
            </a:r>
            <a:r>
              <a:rPr lang="en-US" altLang="en-US" sz="2800" dirty="0" smtClean="0"/>
              <a:t>critical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Toxic </a:t>
            </a:r>
            <a:r>
              <a:rPr lang="en-US" altLang="en-US" sz="2800" dirty="0"/>
              <a:t>stress has a negative impact on a child’s </a:t>
            </a:r>
            <a:r>
              <a:rPr lang="en-US" altLang="en-US" sz="2800" dirty="0" smtClean="0"/>
              <a:t>development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Early </a:t>
            </a:r>
            <a:r>
              <a:rPr lang="en-US" altLang="en-US" sz="2800" dirty="0"/>
              <a:t>interventions are critical for optimal life course outcomes</a:t>
            </a:r>
          </a:p>
          <a:p>
            <a:r>
              <a:rPr lang="en-GB" sz="2800" dirty="0" smtClean="0"/>
              <a:t>     years</a:t>
            </a:r>
          </a:p>
          <a:p>
            <a:endParaRPr lang="en-US" sz="2800" dirty="0"/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914400" y="1889234"/>
            <a:ext cx="10972800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endParaRPr lang="en-US" sz="3200" dirty="0" smtClean="0">
              <a:latin typeface="Adobe Gothic Std B"/>
            </a:endParaRP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724" y="4632435"/>
            <a:ext cx="109728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THANK YOU</a:t>
            </a:r>
            <a:endParaRPr lang="en-US" sz="32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larity">
  <a:themeElements>
    <a:clrScheme name="Custom 2">
      <a:dk1>
        <a:sysClr val="windowText" lastClr="000000"/>
      </a:dk1>
      <a:lt1>
        <a:sysClr val="window" lastClr="FFFFFF"/>
      </a:lt1>
      <a:dk2>
        <a:srgbClr val="04617B"/>
      </a:dk2>
      <a:lt2>
        <a:srgbClr val="FFFFFF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DDBB83-77C1-4099-A0AA-289882E745E2}">
  <ds:schemaRefs>
    <ds:schemaRef ds:uri="4873beb7-5857-4685-be1f-d57550cc96cc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3865</TotalTime>
  <Words>434</Words>
  <Application>Microsoft Office PowerPoint</Application>
  <PresentationFormat>Widescreen</PresentationFormat>
  <Paragraphs>59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Adobe Gothic Std B</vt:lpstr>
      <vt:lpstr>Arial</vt:lpstr>
      <vt:lpstr>Calibri</vt:lpstr>
      <vt:lpstr>Calibri Light</vt:lpstr>
      <vt:lpstr>Euphemia</vt:lpstr>
      <vt:lpstr>Gill Sans MT</vt:lpstr>
      <vt:lpstr>Helvetica</vt:lpstr>
      <vt:lpstr>Open Sans</vt:lpstr>
      <vt:lpstr>Template PresentationGo</vt:lpstr>
      <vt:lpstr>Clarity</vt:lpstr>
      <vt:lpstr>PROSPOSED ACTIVITIES   </vt:lpstr>
      <vt:lpstr>Proposed Activities for 2018 &amp; onwards</vt:lpstr>
      <vt:lpstr>Proposed Activities for 2018 &amp; onwards</vt:lpstr>
      <vt:lpstr>Capacity Building of ECD Stakeholders </vt:lpstr>
      <vt:lpstr>Activities Continue…</vt:lpstr>
      <vt:lpstr>Promote the Five R’s of Early Childhood Education(Sample of activities for parenting) </vt:lpstr>
      <vt:lpstr>CONTINUED…..</vt:lpstr>
      <vt:lpstr>THANK YOU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With Picture Layout</dc:title>
  <dc:creator>ikram</dc:creator>
  <cp:lastModifiedBy>Khadija Khan</cp:lastModifiedBy>
  <cp:revision>196</cp:revision>
  <dcterms:created xsi:type="dcterms:W3CDTF">2018-05-17T15:47:14Z</dcterms:created>
  <dcterms:modified xsi:type="dcterms:W3CDTF">2018-11-24T08:52:17Z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