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9" r:id="rId2"/>
    <p:sldId id="266" r:id="rId3"/>
    <p:sldId id="267" r:id="rId4"/>
    <p:sldId id="268" r:id="rId5"/>
    <p:sldId id="269" r:id="rId6"/>
    <p:sldId id="270" r:id="rId7"/>
    <p:sldId id="271" r:id="rId8"/>
    <p:sldId id="272" r:id="rId9"/>
    <p:sldId id="273" r:id="rId10"/>
    <p:sldId id="274" r:id="rId11"/>
    <p:sldId id="257" r:id="rId12"/>
    <p:sldId id="276" r:id="rId13"/>
    <p:sldId id="263" r:id="rId14"/>
    <p:sldId id="259" r:id="rId15"/>
    <p:sldId id="260" r:id="rId16"/>
    <p:sldId id="261" r:id="rId17"/>
    <p:sldId id="278"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F3C0EC-94C2-45D8-BC61-E3E52EADE3AF}" type="datetimeFigureOut">
              <a:rPr lang="en-US" smtClean="0"/>
              <a:pPr/>
              <a:t>3/27/2018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68C63-0B06-4A46-A645-2DD91639E2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skabiologist.asu.edu/sites/default/files/resources/articles/nervous_journey/brain-regions-areas.gi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This activity will help participants to think about what they might already know or think they know about brain development. Be prepared to answer some questions and to indicate what participants will learn during discussions in the session.  See the SECD Resource Kit for details.</a:t>
            </a:r>
          </a:p>
          <a:p>
            <a:pPr eaLnBrk="1" hangingPunct="1">
              <a:spcBef>
                <a:spcPct val="0"/>
              </a:spcBef>
            </a:pPr>
            <a:endParaRPr lang="en-US" altLang="ja-JP" smtClean="0"/>
          </a:p>
          <a:p>
            <a:pPr eaLnBrk="1" hangingPunct="1">
              <a:spcBef>
                <a:spcPct val="0"/>
              </a:spcBef>
            </a:pPr>
            <a:r>
              <a:rPr lang="en-US" altLang="en-US" smtClean="0"/>
              <a:t>Let participants know that over the next five slides there are statements that they will be asked whether they believe to be true or false. Ask participants to keep standing if they think the statement is true, and have a seat if they think it is false. </a:t>
            </a:r>
          </a:p>
          <a:p>
            <a:pPr eaLnBrk="1" hangingPunct="1">
              <a:spcBef>
                <a:spcPct val="0"/>
              </a:spcBef>
            </a:pPr>
            <a:endParaRPr lang="en-US" altLang="ja-JP" smtClean="0"/>
          </a:p>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AED66473-A905-40CD-BBDA-1CAEE7702028}" type="slidenum">
              <a:rPr lang="en-US" altLang="en-US" smtClean="0"/>
              <a:pPr/>
              <a:t>3</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368C63-0B06-4A46-A645-2DD91639E25D}"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smtClean="0"/>
              <a:t>The brain is an amazing organism. </a:t>
            </a:r>
            <a:r>
              <a:rPr lang="en-US" altLang="ja-JP" b="1" smtClean="0"/>
              <a:t>The adult human brain is a 1400 gram organ (about 3 pounds) and is the size of your two fists put together. A newborn's brain is about 25 percent of its approximate adult weight. But by age 3, it has grown dramatically by producing billions of cells and hundreds of trillions of connections, or synapses, between these cells.</a:t>
            </a:r>
          </a:p>
          <a:p>
            <a:pPr eaLnBrk="1" hangingPunct="1">
              <a:spcBef>
                <a:spcPct val="0"/>
              </a:spcBef>
            </a:pPr>
            <a:endParaRPr lang="en-US" altLang="ja-JP" b="1" smtClean="0"/>
          </a:p>
          <a:p>
            <a:pPr eaLnBrk="1" hangingPunct="1">
              <a:spcBef>
                <a:spcPct val="0"/>
              </a:spcBef>
            </a:pPr>
            <a:r>
              <a:rPr lang="en-US" altLang="ja-JP" b="1" smtClean="0"/>
              <a:t>Our brain controls almost everything we do and are.  Scientists still have much to learn about how the brain works but they have discovered just how complex it is. </a:t>
            </a:r>
            <a:endParaRPr lang="en-US" altLang="en-US" b="1" smtClean="0"/>
          </a:p>
          <a:p>
            <a:pPr eaLnBrk="1" hangingPunct="1">
              <a:spcBef>
                <a:spcPct val="0"/>
              </a:spcBef>
            </a:pPr>
            <a:endParaRPr lang="en-US" altLang="en-US" b="1" smtClean="0"/>
          </a:p>
        </p:txBody>
      </p:sp>
      <p:sp>
        <p:nvSpPr>
          <p:cNvPr id="56324" name="Slide Number Placeholder 3"/>
          <p:cNvSpPr>
            <a:spLocks noGrp="1"/>
          </p:cNvSpPr>
          <p:nvPr>
            <p:ph type="sldNum" sz="quarter" idx="5"/>
          </p:nvPr>
        </p:nvSpPr>
        <p:spPr bwMode="auto">
          <a:noFill/>
          <a:ln>
            <a:miter lim="800000"/>
            <a:headEnd/>
            <a:tailEnd/>
          </a:ln>
        </p:spPr>
        <p:txBody>
          <a:bodyPr/>
          <a:lstStyle/>
          <a:p>
            <a:fld id="{3AC1DCEF-9446-440F-9D4C-3F1C01D27E1E}" type="slidenum">
              <a:rPr lang="en-US" altLang="en-US" smtClean="0"/>
              <a:pPr/>
              <a:t>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smtClean="0"/>
              <a:t>Four-year-old Rina lives in a village near Sylhet, in northern Bangladesh. Rina is playful,  eager to learn and very curious about the world around her Rina has learned a great deal in her short lifetime. She has changed immensely since her birth and seems like almost an entirely different creature from the tiny baby she was. She can walk, run, play,  speak two languages, help with simple chores, has an imagination and a lively, mischievous personality.  </a:t>
            </a:r>
          </a:p>
          <a:p>
            <a:pPr eaLnBrk="1" hangingPunct="1">
              <a:spcBef>
                <a:spcPct val="0"/>
              </a:spcBef>
            </a:pPr>
            <a:endParaRPr lang="en-US" altLang="en-US" b="1" smtClean="0"/>
          </a:p>
          <a:p>
            <a:pPr eaLnBrk="1" hangingPunct="1">
              <a:spcBef>
                <a:spcPct val="0"/>
              </a:spcBef>
            </a:pPr>
            <a:r>
              <a:rPr lang="en-US" altLang="en-US" b="1" smtClean="0"/>
              <a:t>Rina’</a:t>
            </a:r>
            <a:r>
              <a:rPr lang="en-US" altLang="ja-JP" b="1" smtClean="0"/>
              <a:t>s highly active brain is building neural circuits for life that are shaped by her genes and her environment. We now know that the human brain is very reactive, particularly early in life.  Our earliest experiences of childhood influence early brain development and reach long into adulthood. At the same time, our brains remain open to environmental influence as long as we are alive. </a:t>
            </a:r>
          </a:p>
          <a:p>
            <a:pPr eaLnBrk="1" hangingPunct="1">
              <a:spcBef>
                <a:spcPct val="0"/>
              </a:spcBef>
            </a:pPr>
            <a:endParaRPr lang="en-US" altLang="ja-JP" b="1" smtClean="0"/>
          </a:p>
          <a:p>
            <a:pPr eaLnBrk="1" hangingPunct="1">
              <a:spcBef>
                <a:spcPct val="0"/>
              </a:spcBef>
            </a:pPr>
            <a:r>
              <a:rPr lang="en-US" altLang="en-US" b="1" smtClean="0"/>
              <a:t>Understanding how the brain develops helps us to see the enormous potential of each child and the relative simplicity of what it takes to help children thrive – with long lasting effects.  </a:t>
            </a:r>
          </a:p>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Here’s another way to look at it.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Source: </a:t>
            </a:r>
            <a:r>
              <a:rPr lang="en-US" altLang="en-US" u="sng" smtClean="0">
                <a:hlinkClick r:id="rId3"/>
              </a:rPr>
              <a:t>https://askabiologist.asu.edu/sites/default/files/resources/articles/nervous_journey/brain-regions-areas.gif</a:t>
            </a: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337E4EE7-80CC-4275-91FC-70BB79C499F9}" type="slidenum">
              <a:rPr lang="en-US" altLang="en-US" smtClean="0"/>
              <a:pPr/>
              <a:t>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hangingPunct="1">
              <a:spcBef>
                <a:spcPct val="0"/>
              </a:spcBef>
            </a:pPr>
            <a:r>
              <a:rPr lang="en-US" altLang="en-US" smtClean="0"/>
              <a:t>Brain development begins well before a child is born. Experiences in the womb can strongly influence brain development.  Women need to be supported not only during pregnancy but even earlier</a:t>
            </a:r>
          </a:p>
        </p:txBody>
      </p:sp>
      <p:sp>
        <p:nvSpPr>
          <p:cNvPr id="64516" name="Slide Number Placeholder 3"/>
          <p:cNvSpPr>
            <a:spLocks noGrp="1"/>
          </p:cNvSpPr>
          <p:nvPr>
            <p:ph type="sldNum" sz="quarter" idx="5"/>
          </p:nvPr>
        </p:nvSpPr>
        <p:spPr bwMode="auto">
          <a:noFill/>
          <a:ln>
            <a:miter lim="800000"/>
            <a:headEnd/>
            <a:tailEnd/>
          </a:ln>
        </p:spPr>
        <p:txBody>
          <a:bodyPr/>
          <a:lstStyle/>
          <a:p>
            <a:fld id="{9C96798A-FA1E-45DC-83CE-AFFF5DC8215A}" type="slidenum">
              <a:rPr lang="en-US" altLang="en-US" smtClean="0">
                <a:solidFill>
                  <a:srgbClr val="000000"/>
                </a:solidFill>
              </a:rPr>
              <a:pPr/>
              <a:t>7</a:t>
            </a:fld>
            <a:endParaRPr lang="en-US"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The caregiving a baby experiences influences their brain development. We now understand that everyday experiences are very important for nurturing brains. Everyday life shapes brain development. What parents and caregivers naturally do when they interact with babies really helps to support healthy brain development. This helps us to understand that whether we are feeding the child, playing with the child or rocking the baby to sleep, we are contributing to brain development.  We get a chance to see everyday interactions and consider their impact through the next two slides.</a:t>
            </a:r>
          </a:p>
          <a:p>
            <a:pPr eaLnBrk="1" hangingPunct="1">
              <a:spcBef>
                <a:spcPct val="0"/>
              </a:spcBef>
            </a:pPr>
            <a:endParaRPr lang="en-US" altLang="en-US" i="1" smtClean="0"/>
          </a:p>
          <a:p>
            <a:pPr eaLnBrk="1" hangingPunct="1">
              <a:spcBef>
                <a:spcPct val="0"/>
              </a:spcBef>
            </a:pPr>
            <a:endParaRPr lang="en-US" altLang="en-US" smtClean="0"/>
          </a:p>
          <a:p>
            <a:pPr eaLnBrk="1" hangingPunct="1">
              <a:spcBef>
                <a:spcPct val="0"/>
              </a:spcBef>
            </a:pPr>
            <a:endParaRPr lang="en-US" altLang="en-US" i="1" smtClean="0">
              <a:solidFill>
                <a:srgbClr val="000000"/>
              </a:solidFill>
            </a:endParaRPr>
          </a:p>
          <a:p>
            <a:pPr eaLnBrk="1" hangingPunct="1">
              <a:spcBef>
                <a:spcPct val="0"/>
              </a:spcBef>
            </a:pPr>
            <a:endParaRPr lang="en-US" altLang="en-US" i="1" smtClean="0">
              <a:solidFill>
                <a:srgbClr val="000000"/>
              </a:solidFill>
            </a:endParaRPr>
          </a:p>
          <a:p>
            <a:pPr eaLnBrk="1" hangingPunct="1">
              <a:spcBef>
                <a:spcPct val="0"/>
              </a:spcBef>
            </a:pPr>
            <a:endParaRPr lang="en-US" altLang="en-US" smtClean="0">
              <a:solidFill>
                <a:srgbClr val="000000"/>
              </a:solidFill>
            </a:endParaRPr>
          </a:p>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55F64FEB-DA4A-4F0F-BF5E-832393BFD747}" type="slidenum">
              <a:rPr lang="en-US" altLang="en-US" smtClean="0"/>
              <a:pPr/>
              <a:t>8</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xfrm>
            <a:off x="447261" y="4422098"/>
            <a:ext cx="5963478" cy="4497049"/>
          </a:xfrm>
          <a:noFill/>
        </p:spPr>
        <p:txBody>
          <a:bodyPr wrap="square" numCol="1" anchor="t" anchorCtr="0" compatLnSpc="1">
            <a:prstTxWarp prst="textNoShape">
              <a:avLst/>
            </a:prstTxWarp>
          </a:bodyPr>
          <a:lstStyle/>
          <a:p>
            <a:pPr eaLnBrk="1" hangingPunct="1">
              <a:spcBef>
                <a:spcPct val="0"/>
              </a:spcBef>
            </a:pPr>
            <a:r>
              <a:rPr lang="en-US" altLang="en-US" b="1" smtClean="0"/>
              <a:t>Although Kolb uses the expression ‘critical’ periods, the preferred terminology is ‘sensitive’ periods. Sensitive periods refer to times when the brain is particularly ready to form connections related to a specific function. During these periods, the brain is especially responsive to whatever input it does (or does not) receive from the surrounding environment.  However, the brain does continue to develop these functions all through life – therefore the term critical (which implies ‘now or never’) is inappropriate. </a:t>
            </a:r>
          </a:p>
          <a:p>
            <a:pPr eaLnBrk="1" hangingPunct="1">
              <a:spcBef>
                <a:spcPct val="0"/>
              </a:spcBef>
            </a:pPr>
            <a:r>
              <a:rPr lang="en-US" altLang="en-US" b="1" smtClean="0"/>
              <a:t>Neurons connect with each other to create neural circuits or pathways for functions such as  seeing, hearing, thinking, moving, talking - and much more - early in life.</a:t>
            </a:r>
            <a:r>
              <a:rPr lang="en-US" altLang="en-US" b="1" smtClean="0">
                <a:solidFill>
                  <a:srgbClr val="FF0000"/>
                </a:solidFill>
              </a:rPr>
              <a:t> </a:t>
            </a:r>
            <a:r>
              <a:rPr lang="en-US" altLang="ja-JP" b="1" smtClean="0"/>
              <a:t>Not all neural pathways are constructed at the same time. </a:t>
            </a:r>
          </a:p>
          <a:p>
            <a:pPr eaLnBrk="1" hangingPunct="1">
              <a:spcBef>
                <a:spcPct val="0"/>
              </a:spcBef>
            </a:pPr>
            <a:r>
              <a:rPr lang="en-US" altLang="en-US" b="1" smtClean="0"/>
              <a:t>As you go through this slide, look carefully at when the development of neural pathways for different functions are most active.</a:t>
            </a:r>
          </a:p>
          <a:p>
            <a:pPr eaLnBrk="1" hangingPunct="1">
              <a:spcBef>
                <a:spcPct val="0"/>
              </a:spcBef>
              <a:buFontTx/>
              <a:buChar char="•"/>
            </a:pPr>
            <a:r>
              <a:rPr lang="en-US" altLang="en-US" i="1" smtClean="0"/>
              <a:t>Click through the slide. As you go through, point out – or have participants point out when different aspects of brain development are most active. Encourage them to think about how children behave at these times. E.g. …. </a:t>
            </a:r>
          </a:p>
          <a:p>
            <a:pPr eaLnBrk="1" hangingPunct="1">
              <a:spcBef>
                <a:spcPct val="0"/>
              </a:spcBef>
            </a:pPr>
            <a:r>
              <a:rPr lang="en-US" altLang="en-US" b="1" smtClean="0"/>
              <a:t>Have you ever noticed how a young baby starts trying to pick up tiny specks off the floor when they are about 8 months old – and really notice things that are some distance away? You can see that their vision is really developing at about this time. </a:t>
            </a:r>
          </a:p>
          <a:p>
            <a:pPr eaLnBrk="1" hangingPunct="1">
              <a:spcBef>
                <a:spcPct val="0"/>
              </a:spcBef>
            </a:pPr>
            <a:r>
              <a:rPr lang="en-US" altLang="en-US" b="1" smtClean="0"/>
              <a:t>Notice that language (both understanding and expressing) peaks around the ages of 2 to 4 and remains active into middle childhood. How do you see this in children? </a:t>
            </a:r>
          </a:p>
          <a:p>
            <a:pPr eaLnBrk="1" hangingPunct="1">
              <a:spcBef>
                <a:spcPct val="0"/>
              </a:spcBef>
              <a:buFontTx/>
              <a:buChar char="•"/>
            </a:pPr>
            <a:r>
              <a:rPr lang="en-US" altLang="en-US" i="1" smtClean="0"/>
              <a:t>Habitual ways of responding refers to how responsiveness to challenges, novelty, stimuli - response patterns that become automatic, some say part of the unconscious. For example, some of us tend to respond  more intensely to things such as a sudden, loud noise for example, than others. One baby may startle and then cry for quite awhile while another may startle but become calm again quite quickly. </a:t>
            </a:r>
          </a:p>
          <a:p>
            <a:pPr eaLnBrk="1" hangingPunct="1">
              <a:spcBef>
                <a:spcPct val="0"/>
              </a:spcBef>
            </a:pPr>
            <a:endParaRPr lang="en-US" altLang="en-US" smtClean="0"/>
          </a:p>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D988AE61-66CB-4613-9618-2377DC6DC310}" type="slidenum">
              <a:rPr lang="en-US" altLang="en-US" smtClean="0"/>
              <a:pPr/>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xfrm>
            <a:off x="223631" y="4197246"/>
            <a:ext cx="6171579" cy="4650074"/>
          </a:xfrm>
          <a:noFill/>
        </p:spPr>
        <p:txBody>
          <a:bodyPr wrap="square" numCol="1" anchor="t" anchorCtr="0" compatLnSpc="1">
            <a:prstTxWarp prst="textNoShape">
              <a:avLst/>
            </a:prstTxWarp>
          </a:bodyPr>
          <a:lstStyle/>
          <a:p>
            <a:pPr eaLnBrk="1" hangingPunct="1">
              <a:spcBef>
                <a:spcPct val="0"/>
              </a:spcBef>
            </a:pPr>
            <a:r>
              <a:rPr lang="en-US" altLang="en-US" sz="1100" b="1" dirty="0"/>
              <a:t>This slide provides a graphic overview of how experience is completely intertwined with our genetic makeup to affect brain development – and who we are. Listen carefully as the story unfolds. </a:t>
            </a:r>
          </a:p>
          <a:p>
            <a:pPr eaLnBrk="1" hangingPunct="1">
              <a:spcBef>
                <a:spcPct val="0"/>
              </a:spcBef>
              <a:buFontTx/>
              <a:buChar char="•"/>
            </a:pPr>
            <a:r>
              <a:rPr lang="en-US" altLang="en-US" sz="1100" i="1" dirty="0"/>
              <a:t>Narrate as animation progresses from left to right as below:</a:t>
            </a:r>
          </a:p>
          <a:p>
            <a:pPr eaLnBrk="1" hangingPunct="1">
              <a:spcBef>
                <a:spcPct val="0"/>
              </a:spcBef>
            </a:pPr>
            <a:r>
              <a:rPr lang="en-US" altLang="en-US" sz="1100" i="1" dirty="0"/>
              <a:t>Left graphic: </a:t>
            </a:r>
            <a:r>
              <a:rPr lang="en-US" altLang="en-US" sz="1100" b="1" dirty="0"/>
              <a:t>Robust research from many perspectives concurs that early human development is an intricate dance between nature and nurture, genes and environment. Genes listen to the environment and the environment adapts the genetic blueprint. In early life, nurturing, stimulation and nutrition interact with genetic predispositions to sculpt the architecture of the brain and its neural pathways, influencing learning, </a:t>
            </a:r>
            <a:r>
              <a:rPr lang="en-US" altLang="en-US" sz="1100" b="1" dirty="0" err="1"/>
              <a:t>behaviour</a:t>
            </a:r>
            <a:r>
              <a:rPr lang="en-US" altLang="en-US" sz="1100" b="1" dirty="0"/>
              <a:t> and physical and mental health for life. </a:t>
            </a:r>
          </a:p>
          <a:p>
            <a:pPr eaLnBrk="1" hangingPunct="1">
              <a:spcBef>
                <a:spcPct val="0"/>
              </a:spcBef>
            </a:pPr>
            <a:r>
              <a:rPr lang="en-US" altLang="en-US" sz="1100" b="1" dirty="0"/>
              <a:t>Our genetic inheritance is a blueprint for development as a unique human being.  All cells growing from a fertilized egg contain the same DNA.  </a:t>
            </a:r>
          </a:p>
          <a:p>
            <a:pPr eaLnBrk="1" hangingPunct="1">
              <a:spcBef>
                <a:spcPct val="0"/>
              </a:spcBef>
            </a:pPr>
            <a:r>
              <a:rPr lang="en-US" altLang="en-US" sz="1100" b="1" dirty="0"/>
              <a:t> Our genes listen to the environment and cells differentiate for their diverse functions throughout the body. Nurturing, stimulation and nutrition interact with genetic predispositions.. </a:t>
            </a:r>
          </a:p>
          <a:p>
            <a:pPr eaLnBrk="1" hangingPunct="1">
              <a:spcBef>
                <a:spcPct val="0"/>
              </a:spcBef>
            </a:pPr>
            <a:r>
              <a:rPr lang="en-US" altLang="en-US" sz="1100" b="1" dirty="0"/>
              <a:t> Experiences leave a chemical signature or epigenetic mark that sits atop the of the genes and can determine whether and how the genes are switched on and off.  </a:t>
            </a:r>
            <a:r>
              <a:rPr lang="en-US" altLang="en-US" sz="1100" b="1" dirty="0" err="1"/>
              <a:t>Epigenetics</a:t>
            </a:r>
            <a:r>
              <a:rPr lang="en-US" altLang="en-US" sz="1100" b="1" dirty="0"/>
              <a:t> alters genetic expression without changing the DNA sequence. Many of these changes are temporary but others seem to be enduring. The DNA blueprint now carries a personalized signature.</a:t>
            </a:r>
          </a:p>
          <a:p>
            <a:pPr eaLnBrk="1" hangingPunct="1">
              <a:spcBef>
                <a:spcPct val="0"/>
              </a:spcBef>
            </a:pPr>
            <a:r>
              <a:rPr lang="en-US" altLang="en-US" sz="1100" i="1" dirty="0"/>
              <a:t>Middle graphic: </a:t>
            </a:r>
            <a:r>
              <a:rPr lang="en-US" altLang="en-US" sz="1100" b="1" dirty="0"/>
              <a:t>The architecture of the brain is directed by gene-environment interactions. The wiring and sculpting of billions of neurons for sensory and regulatory neural pathways begin before birth and is very active during early infancy. Language pathways are under construction from early life through middle childhood. Neural pathways for cognitive functions also begin in the early years and extend into adolescents and early adulthood. </a:t>
            </a:r>
          </a:p>
          <a:p>
            <a:pPr eaLnBrk="1" hangingPunct="1">
              <a:spcBef>
                <a:spcPct val="0"/>
              </a:spcBef>
            </a:pPr>
            <a:r>
              <a:rPr lang="en-US" altLang="en-US" sz="1100" i="1" dirty="0"/>
              <a:t>Right graphic:  </a:t>
            </a:r>
            <a:r>
              <a:rPr lang="en-US" altLang="en-US" sz="1100" b="1" dirty="0"/>
              <a:t>The brain</a:t>
            </a:r>
            <a:r>
              <a:rPr lang="ja-JP" altLang="en-US" sz="1100" b="1"/>
              <a:t>’</a:t>
            </a:r>
            <a:r>
              <a:rPr lang="en-US" altLang="ja-JP" sz="1100" b="1" dirty="0"/>
              <a:t>s neural pathways, shaped by the gene-environment interaction, influence learning capacity, </a:t>
            </a:r>
            <a:r>
              <a:rPr lang="en-US" altLang="ja-JP" sz="1100" b="1" dirty="0" err="1"/>
              <a:t>behaviour</a:t>
            </a:r>
            <a:r>
              <a:rPr lang="en-US" altLang="ja-JP" sz="1100" b="1" dirty="0"/>
              <a:t> and physical and mental health for life.  </a:t>
            </a:r>
          </a:p>
          <a:p>
            <a:pPr eaLnBrk="1" hangingPunct="1">
              <a:spcBef>
                <a:spcPct val="0"/>
              </a:spcBef>
            </a:pPr>
            <a:endParaRPr lang="en-US" altLang="ja-JP" sz="1100" dirty="0"/>
          </a:p>
        </p:txBody>
      </p:sp>
      <p:sp>
        <p:nvSpPr>
          <p:cNvPr id="72708" name="Slide Number Placeholder 3"/>
          <p:cNvSpPr>
            <a:spLocks noGrp="1"/>
          </p:cNvSpPr>
          <p:nvPr>
            <p:ph type="sldNum" sz="quarter" idx="5"/>
          </p:nvPr>
        </p:nvSpPr>
        <p:spPr bwMode="auto">
          <a:noFill/>
          <a:ln>
            <a:miter lim="800000"/>
            <a:headEnd/>
            <a:tailEnd/>
          </a:ln>
        </p:spPr>
        <p:txBody>
          <a:bodyPr/>
          <a:lstStyle/>
          <a:p>
            <a:fld id="{D1A562BE-C9EC-4FCE-86BB-6F1FD7BF0FBE}" type="slidenum">
              <a:rPr lang="en-US" altLang="en-US" smtClean="0">
                <a:latin typeface="Lucida Grande" charset="0"/>
              </a:rPr>
              <a:pPr/>
              <a:t>10</a:t>
            </a:fld>
            <a:endParaRPr lang="en-US" altLang="en-US" smtClean="0">
              <a:latin typeface="Lucida Gran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smtClean="0"/>
              <a:t>In humans the epigenetic evidence is more complex and multiple suites of genes may be affected by certain experiences.  A lot of work has been done on the effects of chronic stress and its interaction with different genetic types. It has been found that some children are much more vulnerable to the effects of stress than others but in general, chronic stress in early life results in people who find it more difficult to learn, are more jittery and also more prone to addiction as their systems are set to be reactive to outside threats.  It has been found that responsive care in the first few years is a highly effective buffer against stress. Children who are loved, nurtured and stimulated – held, talked to, noticed and responded to – can develop very well even if they are living under challenging circumstances. (You will learn more about this in the Coping and Competence module. )The key point is that experiences such as nurturing responsive care (or lack of it) become biologically embedded (under the skin) and leave a chemical signature at a cellular level which has long term effects on our learning capacities, behavour and physical and mental health. Recent research has shown that biologically embedded experiences can not only a lifetime but can even be passed down through generations. </a:t>
            </a:r>
          </a:p>
          <a:p>
            <a:pPr eaLnBrk="1" hangingPunct="1">
              <a:spcBef>
                <a:spcPct val="0"/>
              </a:spcBef>
            </a:pPr>
            <a:endParaRPr lang="en-US" altLang="en-US" b="1" smtClean="0"/>
          </a:p>
          <a:p>
            <a:pPr eaLnBrk="1" hangingPunct="1">
              <a:spcBef>
                <a:spcPct val="0"/>
              </a:spcBef>
            </a:pPr>
            <a:r>
              <a:rPr lang="en-US" altLang="en-US" b="1" smtClean="0"/>
              <a:t>What affirmation does the epigenetics research provide to those of us concerned with maternal child health and early child development? </a:t>
            </a:r>
          </a:p>
          <a:p>
            <a:pPr eaLnBrk="1" hangingPunct="1">
              <a:spcBef>
                <a:spcPct val="0"/>
              </a:spcBef>
            </a:pPr>
            <a:r>
              <a:rPr lang="en-US" altLang="en-US" b="1" smtClean="0"/>
              <a:t>How might you be able to use it  in your context? </a:t>
            </a:r>
          </a:p>
          <a:p>
            <a:pPr eaLnBrk="1" hangingPunct="1">
              <a:spcBef>
                <a:spcPct val="0"/>
              </a:spcBef>
            </a:pPr>
            <a:endParaRPr lang="en-US" altLang="en-US" i="1" smtClean="0"/>
          </a:p>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CA3B5638-C796-4C90-BE14-11615AF9DCC9}" type="slidenum">
              <a:rPr lang="en-US" altLang="en-US" smtClean="0"/>
              <a:pPr/>
              <a:t>12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6B7E2-EABB-4258-A97E-20089BD15A05}"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BEC1-26DB-47D7-8712-F945A5A792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6B7E2-EABB-4258-A97E-20089BD15A05}"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BEC1-26DB-47D7-8712-F945A5A792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6B7E2-EABB-4258-A97E-20089BD15A05}"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BEC1-26DB-47D7-8712-F945A5A792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9050" y="-12700"/>
            <a:ext cx="9182100" cy="6889750"/>
          </a:xfrm>
          <a:prstGeom prst="rect">
            <a:avLst/>
          </a:prstGeom>
          <a:noFill/>
          <a:ln w="9525">
            <a:noFill/>
            <a:miter lim="800000"/>
            <a:headEnd/>
            <a:tailEnd/>
          </a:ln>
        </p:spPr>
      </p:pic>
      <p:sp>
        <p:nvSpPr>
          <p:cNvPr id="7" name="Picture Placeholder 6"/>
          <p:cNvSpPr>
            <a:spLocks noGrp="1"/>
          </p:cNvSpPr>
          <p:nvPr>
            <p:ph type="pic" sz="quarter" idx="10"/>
          </p:nvPr>
        </p:nvSpPr>
        <p:spPr>
          <a:xfrm>
            <a:off x="-19050" y="0"/>
            <a:ext cx="9182100" cy="6160168"/>
          </a:xfrm>
          <a:prstGeom prst="rect">
            <a:avLst/>
          </a:prstGeom>
        </p:spPr>
        <p:txBody>
          <a:bodyPr/>
          <a:lstStyle/>
          <a:p>
            <a:pPr lvl="0"/>
            <a:r>
              <a:rPr lang="en-US" noProof="0" smtClean="0"/>
              <a:t>Click icon to add picture</a:t>
            </a:r>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9050" y="-12700"/>
            <a:ext cx="9182100" cy="6889750"/>
          </a:xfrm>
          <a:prstGeom prst="rect">
            <a:avLst/>
          </a:prstGeom>
          <a:noFill/>
          <a:ln w="9525">
            <a:noFill/>
            <a:miter lim="800000"/>
            <a:headEnd/>
            <a:tailEnd/>
          </a:ln>
        </p:spPr>
      </p:pic>
      <p:sp>
        <p:nvSpPr>
          <p:cNvPr id="7" name="Picture Placeholder 6"/>
          <p:cNvSpPr>
            <a:spLocks noGrp="1"/>
          </p:cNvSpPr>
          <p:nvPr>
            <p:ph type="pic" sz="quarter" idx="10"/>
          </p:nvPr>
        </p:nvSpPr>
        <p:spPr>
          <a:xfrm>
            <a:off x="-19050" y="0"/>
            <a:ext cx="9182100" cy="6160168"/>
          </a:xfrm>
          <a:prstGeom prst="rect">
            <a:avLst/>
          </a:prstGeom>
        </p:spPr>
        <p:txBody>
          <a:bodyPr/>
          <a:lstStyle/>
          <a:p>
            <a:pPr lvl="0"/>
            <a:r>
              <a:rPr lang="en-US" noProof="0" smtClean="0"/>
              <a:t>Click icon to add picture</a:t>
            </a:r>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srcRect/>
          <a:stretch>
            <a:fillRect/>
          </a:stretch>
        </p:blipFill>
        <p:spPr bwMode="auto">
          <a:xfrm>
            <a:off x="0" y="-3175"/>
            <a:ext cx="9182100" cy="6886575"/>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0" y="0"/>
            <a:ext cx="9182100" cy="6889750"/>
          </a:xfrm>
          <a:prstGeom prst="rect">
            <a:avLst/>
          </a:prstGeom>
          <a:noFill/>
          <a:ln w="9525">
            <a:noFill/>
            <a:miter lim="800000"/>
            <a:headEnd/>
            <a:tailEnd/>
          </a:ln>
        </p:spPr>
      </p:pic>
      <p:sp>
        <p:nvSpPr>
          <p:cNvPr id="11" name="Title 10"/>
          <p:cNvSpPr>
            <a:spLocks noGrp="1"/>
          </p:cNvSpPr>
          <p:nvPr>
            <p:ph type="title"/>
          </p:nvPr>
        </p:nvSpPr>
        <p:spPr>
          <a:xfrm>
            <a:off x="0" y="298382"/>
            <a:ext cx="9182100" cy="808523"/>
          </a:xfrm>
          <a:prstGeom prst="rect">
            <a:avLst/>
          </a:prstGeom>
        </p:spPr>
        <p:txBody>
          <a:bodyPr anchor="ctr" anchorCtr="0"/>
          <a:lstStyle/>
          <a:p>
            <a:r>
              <a:rPr lang="en-US" smtClean="0"/>
              <a:t>Click to edit Master title style</a:t>
            </a:r>
            <a:endParaRPr lang="en-US" dirty="0"/>
          </a:p>
        </p:txBody>
      </p:sp>
      <p:sp>
        <p:nvSpPr>
          <p:cNvPr id="13" name="Text Placeholder 12"/>
          <p:cNvSpPr>
            <a:spLocks noGrp="1"/>
          </p:cNvSpPr>
          <p:nvPr>
            <p:ph type="body" sz="quarter" idx="10"/>
          </p:nvPr>
        </p:nvSpPr>
        <p:spPr>
          <a:xfrm>
            <a:off x="442761" y="1376414"/>
            <a:ext cx="8335479" cy="446612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9050" y="-12700"/>
            <a:ext cx="9182100" cy="6889750"/>
          </a:xfrm>
          <a:prstGeom prst="rect">
            <a:avLst/>
          </a:prstGeom>
          <a:noFill/>
          <a:ln w="9525">
            <a:noFill/>
            <a:miter lim="800000"/>
            <a:headEnd/>
            <a:tailEnd/>
          </a:ln>
        </p:spPr>
      </p:pic>
      <p:sp>
        <p:nvSpPr>
          <p:cNvPr id="7" name="Picture Placeholder 6"/>
          <p:cNvSpPr>
            <a:spLocks noGrp="1"/>
          </p:cNvSpPr>
          <p:nvPr>
            <p:ph type="pic" sz="quarter" idx="10"/>
          </p:nvPr>
        </p:nvSpPr>
        <p:spPr>
          <a:xfrm>
            <a:off x="-19050" y="0"/>
            <a:ext cx="9182100" cy="6160168"/>
          </a:xfrm>
          <a:prstGeom prst="rect">
            <a:avLst/>
          </a:prstGeom>
        </p:spPr>
        <p:txBody>
          <a:bodyPr/>
          <a:lstStyle/>
          <a:p>
            <a:pPr lvl="0"/>
            <a:r>
              <a:rPr lang="en-US" noProof="0" smtClean="0"/>
              <a:t>Click icon to add picture</a:t>
            </a:r>
            <a:endParaRPr 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srcRect/>
          <a:stretch>
            <a:fillRect/>
          </a:stretch>
        </p:blipFill>
        <p:spPr bwMode="auto">
          <a:xfrm>
            <a:off x="0" y="-3175"/>
            <a:ext cx="9182100" cy="6886575"/>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0" y="0"/>
            <a:ext cx="9182100" cy="6889750"/>
          </a:xfrm>
          <a:prstGeom prst="rect">
            <a:avLst/>
          </a:prstGeom>
          <a:noFill/>
          <a:ln w="9525">
            <a:noFill/>
            <a:miter lim="800000"/>
            <a:headEnd/>
            <a:tailEnd/>
          </a:ln>
        </p:spPr>
      </p:pic>
      <p:sp>
        <p:nvSpPr>
          <p:cNvPr id="11" name="Title 10"/>
          <p:cNvSpPr>
            <a:spLocks noGrp="1"/>
          </p:cNvSpPr>
          <p:nvPr>
            <p:ph type="title"/>
          </p:nvPr>
        </p:nvSpPr>
        <p:spPr>
          <a:xfrm>
            <a:off x="0" y="298382"/>
            <a:ext cx="9182100" cy="808523"/>
          </a:xfrm>
          <a:prstGeom prst="rect">
            <a:avLst/>
          </a:prstGeom>
        </p:spPr>
        <p:txBody>
          <a:bodyPr anchor="ctr" anchorCtr="0"/>
          <a:lstStyle/>
          <a:p>
            <a:r>
              <a:rPr lang="en-US" smtClean="0"/>
              <a:t>Click to edit Master title style</a:t>
            </a:r>
            <a:endParaRPr lang="en-US" dirty="0"/>
          </a:p>
        </p:txBody>
      </p:sp>
      <p:sp>
        <p:nvSpPr>
          <p:cNvPr id="13" name="Text Placeholder 12"/>
          <p:cNvSpPr>
            <a:spLocks noGrp="1"/>
          </p:cNvSpPr>
          <p:nvPr>
            <p:ph type="body" sz="quarter" idx="10"/>
          </p:nvPr>
        </p:nvSpPr>
        <p:spPr>
          <a:xfrm>
            <a:off x="442761" y="1376414"/>
            <a:ext cx="8335479" cy="446612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srcRect/>
          <a:stretch>
            <a:fillRect/>
          </a:stretch>
        </p:blipFill>
        <p:spPr bwMode="auto">
          <a:xfrm>
            <a:off x="0" y="-3175"/>
            <a:ext cx="9182100" cy="6886575"/>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0" y="0"/>
            <a:ext cx="9182100" cy="6889750"/>
          </a:xfrm>
          <a:prstGeom prst="rect">
            <a:avLst/>
          </a:prstGeom>
          <a:noFill/>
          <a:ln w="9525">
            <a:noFill/>
            <a:miter lim="800000"/>
            <a:headEnd/>
            <a:tailEnd/>
          </a:ln>
        </p:spPr>
      </p:pic>
      <p:sp>
        <p:nvSpPr>
          <p:cNvPr id="11" name="Title 10"/>
          <p:cNvSpPr>
            <a:spLocks noGrp="1"/>
          </p:cNvSpPr>
          <p:nvPr>
            <p:ph type="title"/>
          </p:nvPr>
        </p:nvSpPr>
        <p:spPr>
          <a:xfrm>
            <a:off x="0" y="298382"/>
            <a:ext cx="9182100" cy="808523"/>
          </a:xfrm>
          <a:prstGeom prst="rect">
            <a:avLst/>
          </a:prstGeom>
        </p:spPr>
        <p:txBody>
          <a:bodyPr anchor="ctr" anchorCtr="0"/>
          <a:lstStyle/>
          <a:p>
            <a:r>
              <a:rPr lang="en-US" smtClean="0"/>
              <a:t>Click to edit Master title style</a:t>
            </a:r>
            <a:endParaRPr lang="en-US" dirty="0"/>
          </a:p>
        </p:txBody>
      </p:sp>
      <p:sp>
        <p:nvSpPr>
          <p:cNvPr id="13" name="Text Placeholder 12"/>
          <p:cNvSpPr>
            <a:spLocks noGrp="1"/>
          </p:cNvSpPr>
          <p:nvPr>
            <p:ph type="body" sz="quarter" idx="10"/>
          </p:nvPr>
        </p:nvSpPr>
        <p:spPr>
          <a:xfrm>
            <a:off x="442761" y="1376414"/>
            <a:ext cx="8335479" cy="446612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6B7E2-EABB-4258-A97E-20089BD15A05}"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BEC1-26DB-47D7-8712-F945A5A792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6B7E2-EABB-4258-A97E-20089BD15A05}"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BEC1-26DB-47D7-8712-F945A5A792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6B7E2-EABB-4258-A97E-20089BD15A05}"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1BEC1-26DB-47D7-8712-F945A5A792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6B7E2-EABB-4258-A97E-20089BD15A05}" type="datetimeFigureOut">
              <a:rPr lang="en-US" smtClean="0"/>
              <a:pPr/>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1BEC1-26DB-47D7-8712-F945A5A792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6B7E2-EABB-4258-A97E-20089BD15A05}" type="datetimeFigureOut">
              <a:rPr lang="en-US" smtClean="0"/>
              <a:pPr/>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1BEC1-26DB-47D7-8712-F945A5A792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6B7E2-EABB-4258-A97E-20089BD15A05}" type="datetimeFigureOut">
              <a:rPr lang="en-US" smtClean="0"/>
              <a:pPr/>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31BEC1-26DB-47D7-8712-F945A5A792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6B7E2-EABB-4258-A97E-20089BD15A05}"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1BEC1-26DB-47D7-8712-F945A5A792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6B7E2-EABB-4258-A97E-20089BD15A05}"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1BEC1-26DB-47D7-8712-F945A5A792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6B7E2-EABB-4258-A97E-20089BD15A05}" type="datetimeFigureOut">
              <a:rPr lang="en-US" smtClean="0"/>
              <a:pPr/>
              <a:t>3/27/2018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1BEC1-26DB-47D7-8712-F945A5A792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ECDNP%20video.mp4" TargetMode="External"/><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152401"/>
            <a:ext cx="8382000" cy="990599"/>
          </a:xfrm>
        </p:spPr>
        <p:txBody>
          <a:bodyPr>
            <a:normAutofit fontScale="90000"/>
          </a:bodyPr>
          <a:lstStyle/>
          <a:p>
            <a:r>
              <a:rPr lang="en-US" b="1" dirty="0" smtClean="0">
                <a:solidFill>
                  <a:srgbClr val="002060"/>
                </a:solidFill>
              </a:rPr>
              <a:t>Potential Interventions for Optimum Brain Development in Early Years</a:t>
            </a:r>
            <a:endParaRPr lang="en-US" b="1" dirty="0">
              <a:solidFill>
                <a:srgbClr val="002060"/>
              </a:solidFill>
            </a:endParaRPr>
          </a:p>
        </p:txBody>
      </p:sp>
      <p:sp>
        <p:nvSpPr>
          <p:cNvPr id="6" name="Subtitle 5"/>
          <p:cNvSpPr>
            <a:spLocks noGrp="1"/>
          </p:cNvSpPr>
          <p:nvPr>
            <p:ph type="subTitle" idx="1"/>
          </p:nvPr>
        </p:nvSpPr>
        <p:spPr>
          <a:xfrm>
            <a:off x="457200" y="5638800"/>
            <a:ext cx="8305800" cy="914400"/>
          </a:xfrm>
        </p:spPr>
        <p:txBody>
          <a:bodyPr>
            <a:normAutofit/>
          </a:bodyPr>
          <a:lstStyle/>
          <a:p>
            <a:pPr algn="l"/>
            <a:r>
              <a:rPr lang="en-US" sz="2200" dirty="0" err="1" smtClean="0">
                <a:solidFill>
                  <a:schemeClr val="tx1"/>
                </a:solidFill>
              </a:rPr>
              <a:t>Aneela</a:t>
            </a:r>
            <a:r>
              <a:rPr lang="en-US" sz="2200" dirty="0" smtClean="0">
                <a:solidFill>
                  <a:schemeClr val="tx1"/>
                </a:solidFill>
              </a:rPr>
              <a:t> </a:t>
            </a:r>
            <a:r>
              <a:rPr lang="en-US" sz="2200" dirty="0" err="1" smtClean="0">
                <a:solidFill>
                  <a:schemeClr val="tx1"/>
                </a:solidFill>
              </a:rPr>
              <a:t>Altaf</a:t>
            </a:r>
            <a:r>
              <a:rPr lang="en-US" sz="2200" dirty="0" smtClean="0">
                <a:solidFill>
                  <a:schemeClr val="tx1"/>
                </a:solidFill>
              </a:rPr>
              <a:t> </a:t>
            </a:r>
            <a:r>
              <a:rPr lang="en-US" sz="2200" dirty="0" err="1" smtClean="0">
                <a:solidFill>
                  <a:schemeClr val="tx1"/>
                </a:solidFill>
              </a:rPr>
              <a:t>Mukhi</a:t>
            </a:r>
            <a:r>
              <a:rPr lang="en-US" sz="2200" dirty="0" smtClean="0">
                <a:solidFill>
                  <a:schemeClr val="tx1"/>
                </a:solidFill>
              </a:rPr>
              <a:t>  </a:t>
            </a:r>
            <a:r>
              <a:rPr lang="en-US" sz="2200" dirty="0" smtClean="0">
                <a:solidFill>
                  <a:schemeClr val="tx1"/>
                </a:solidFill>
              </a:rPr>
              <a:t>PhD in ECD (Student</a:t>
            </a:r>
            <a:r>
              <a:rPr lang="en-US" sz="2200" dirty="0" smtClean="0">
                <a:solidFill>
                  <a:schemeClr val="tx1"/>
                </a:solidFill>
              </a:rPr>
              <a:t>)</a:t>
            </a:r>
          </a:p>
          <a:p>
            <a:pPr algn="l"/>
            <a:r>
              <a:rPr lang="en-US" sz="2200" dirty="0" smtClean="0">
                <a:solidFill>
                  <a:schemeClr val="tx1"/>
                </a:solidFill>
              </a:rPr>
              <a:t>Freelance Consultant - Early Childhood </a:t>
            </a:r>
            <a:r>
              <a:rPr lang="en-US" sz="2200" dirty="0" smtClean="0">
                <a:solidFill>
                  <a:schemeClr val="tx1"/>
                </a:solidFill>
              </a:rPr>
              <a:t>Development </a:t>
            </a:r>
            <a:endParaRPr lang="en-US" sz="2200" dirty="0" smtClean="0">
              <a:solidFill>
                <a:schemeClr val="tx1"/>
              </a:solidFill>
            </a:endParaRPr>
          </a:p>
          <a:p>
            <a:endParaRPr lang="en-US" dirty="0" smtClean="0"/>
          </a:p>
        </p:txBody>
      </p:sp>
      <p:sp>
        <p:nvSpPr>
          <p:cNvPr id="7" name="Rectangle 6"/>
          <p:cNvSpPr/>
          <p:nvPr/>
        </p:nvSpPr>
        <p:spPr>
          <a:xfrm>
            <a:off x="457200" y="4800600"/>
            <a:ext cx="83058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Consultative Workshop- ECDNP</a:t>
            </a:r>
          </a:p>
          <a:p>
            <a:pPr algn="ctr"/>
            <a:r>
              <a:rPr lang="en-US" sz="2400" b="1" dirty="0" smtClean="0"/>
              <a:t>March 27, 2018</a:t>
            </a:r>
            <a:endParaRPr lang="en-US" sz="2400" b="1" dirty="0"/>
          </a:p>
        </p:txBody>
      </p:sp>
      <p:pic>
        <p:nvPicPr>
          <p:cNvPr id="8" name="Picture 6" descr="Alzheimer's blood test breakthrough could mean early detection"/>
          <p:cNvPicPr>
            <a:picLocks noChangeAspect="1" noChangeArrowheads="1"/>
          </p:cNvPicPr>
          <p:nvPr/>
        </p:nvPicPr>
        <p:blipFill>
          <a:blip r:embed="rId2" cstate="print"/>
          <a:srcRect l="266" r="9898"/>
          <a:stretch>
            <a:fillRect/>
          </a:stretch>
        </p:blipFill>
        <p:spPr bwMode="auto">
          <a:xfrm>
            <a:off x="1600200" y="1371600"/>
            <a:ext cx="5791200" cy="3200400"/>
          </a:xfrm>
          <a:prstGeom prst="rect">
            <a:avLst/>
          </a:prstGeom>
          <a:noFill/>
          <a:ln w="25400">
            <a:solidFill>
              <a:srgbClr val="5D919F"/>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0"/>
            <a:ext cx="9156700" cy="6238875"/>
          </a:xfrm>
          <a:prstGeom prst="rect">
            <a:avLst/>
          </a:prstGeom>
          <a:solidFill>
            <a:srgbClr val="FFFFFF"/>
          </a:solidFill>
          <a:ln w="9525">
            <a:solidFill>
              <a:srgbClr val="73BED2"/>
            </a:solidFill>
            <a:round/>
            <a:headEnd/>
            <a:tailEnd/>
          </a:ln>
        </p:spPr>
        <p:txBody>
          <a:bodyPr/>
          <a:lstStyle/>
          <a:p>
            <a:pPr algn="ctr"/>
            <a:r>
              <a:rPr lang="en-US" altLang="en-US" sz="4400" b="1"/>
              <a:t>Experience-based brain development</a:t>
            </a:r>
          </a:p>
        </p:txBody>
      </p:sp>
      <p:sp>
        <p:nvSpPr>
          <p:cNvPr id="12" name="Oval 11"/>
          <p:cNvSpPr>
            <a:spLocks noChangeAspect="1"/>
          </p:cNvSpPr>
          <p:nvPr/>
        </p:nvSpPr>
        <p:spPr bwMode="auto">
          <a:xfrm>
            <a:off x="6308725" y="2365375"/>
            <a:ext cx="1439863" cy="1441450"/>
          </a:xfrm>
          <a:prstGeom prst="ellipse">
            <a:avLst/>
          </a:prstGeom>
          <a:gradFill rotWithShape="1">
            <a:gsLst>
              <a:gs pos="0">
                <a:srgbClr val="FFB977">
                  <a:alpha val="50000"/>
                </a:srgbClr>
              </a:gs>
              <a:gs pos="100000">
                <a:srgbClr val="FF932B">
                  <a:alpha val="50000"/>
                </a:srgbClr>
              </a:gs>
            </a:gsLst>
            <a:lin ang="5400000"/>
          </a:gradFill>
          <a:ln>
            <a:noFill/>
          </a:ln>
          <a:effectLst>
            <a:outerShdw blurRad="40000" dist="23000" dir="5400000" rotWithShape="0">
              <a:srgbClr val="808080">
                <a:alpha val="34998"/>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Oval 12"/>
          <p:cNvSpPr>
            <a:spLocks noChangeAspect="1"/>
          </p:cNvSpPr>
          <p:nvPr/>
        </p:nvSpPr>
        <p:spPr bwMode="auto">
          <a:xfrm>
            <a:off x="7092950" y="2863850"/>
            <a:ext cx="1439863" cy="1439863"/>
          </a:xfrm>
          <a:prstGeom prst="ellipse">
            <a:avLst/>
          </a:prstGeom>
          <a:solidFill>
            <a:srgbClr val="F1003C">
              <a:alpha val="52156"/>
            </a:srgbClr>
          </a:solidFill>
          <a:ln>
            <a:noFill/>
          </a:ln>
          <a:effectLst>
            <a:outerShdw blurRad="40000" dist="23000" dir="5400000" rotWithShape="0">
              <a:srgbClr val="808080">
                <a:alpha val="34998"/>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4" name="Oval 13"/>
          <p:cNvSpPr>
            <a:spLocks noChangeAspect="1"/>
          </p:cNvSpPr>
          <p:nvPr/>
        </p:nvSpPr>
        <p:spPr bwMode="auto">
          <a:xfrm>
            <a:off x="6308725" y="3432175"/>
            <a:ext cx="1439863" cy="1439863"/>
          </a:xfrm>
          <a:prstGeom prst="ellipse">
            <a:avLst/>
          </a:prstGeom>
          <a:solidFill>
            <a:srgbClr val="008000">
              <a:alpha val="49019"/>
            </a:srgbClr>
          </a:solidFill>
          <a:ln>
            <a:noFill/>
          </a:ln>
          <a:effectLst>
            <a:outerShdw blurRad="40000" dist="23000" dir="5400000" rotWithShape="0">
              <a:srgbClr val="808080">
                <a:alpha val="34998"/>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28" name="Picture 27" descr="Fig 2.8_EYS3_2X_arrows.jpg"/>
          <p:cNvPicPr>
            <a:picLocks noChangeAspect="1"/>
          </p:cNvPicPr>
          <p:nvPr/>
        </p:nvPicPr>
        <p:blipFill>
          <a:blip r:embed="rId3" cstate="print"/>
          <a:srcRect l="65279"/>
          <a:stretch>
            <a:fillRect/>
          </a:stretch>
        </p:blipFill>
        <p:spPr bwMode="auto">
          <a:xfrm>
            <a:off x="5608638" y="2517775"/>
            <a:ext cx="1439862" cy="2136775"/>
          </a:xfrm>
          <a:prstGeom prst="rect">
            <a:avLst/>
          </a:prstGeom>
          <a:noFill/>
          <a:ln w="9525">
            <a:noFill/>
            <a:miter lim="800000"/>
            <a:headEnd/>
            <a:tailEnd/>
          </a:ln>
        </p:spPr>
      </p:pic>
      <p:sp>
        <p:nvSpPr>
          <p:cNvPr id="11" name="Oval 10"/>
          <p:cNvSpPr>
            <a:spLocks noChangeArrowheads="1"/>
          </p:cNvSpPr>
          <p:nvPr/>
        </p:nvSpPr>
        <p:spPr bwMode="auto">
          <a:xfrm>
            <a:off x="796925" y="3165475"/>
            <a:ext cx="2413000" cy="2916238"/>
          </a:xfrm>
          <a:prstGeom prst="ellipse">
            <a:avLst/>
          </a:prstGeom>
          <a:solidFill>
            <a:srgbClr val="953735">
              <a:alpha val="58823"/>
            </a:srgbClr>
          </a:solidFill>
          <a:ln>
            <a:noFill/>
          </a:ln>
          <a:effectLst>
            <a:outerShdw blurRad="40000" dist="23000" dir="5400000" rotWithShape="0">
              <a:srgbClr val="808080">
                <a:alpha val="34998"/>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 name="Oval 3"/>
          <p:cNvSpPr>
            <a:spLocks noChangeArrowheads="1"/>
          </p:cNvSpPr>
          <p:nvPr/>
        </p:nvSpPr>
        <p:spPr bwMode="auto">
          <a:xfrm>
            <a:off x="796925" y="1108075"/>
            <a:ext cx="2413000" cy="2916238"/>
          </a:xfrm>
          <a:prstGeom prst="ellipse">
            <a:avLst/>
          </a:prstGeom>
          <a:solidFill>
            <a:srgbClr val="F5781E">
              <a:alpha val="50195"/>
            </a:srgbClr>
          </a:solidFill>
          <a:ln>
            <a:noFill/>
          </a:ln>
          <a:effectLst>
            <a:outerShdw blurRad="40000" dist="23000" dir="5400000" rotWithShape="0">
              <a:srgbClr val="808080">
                <a:alpha val="34998"/>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5" name="TextBox 14"/>
          <p:cNvSpPr txBox="1">
            <a:spLocks noChangeArrowheads="1"/>
          </p:cNvSpPr>
          <p:nvPr/>
        </p:nvSpPr>
        <p:spPr bwMode="auto">
          <a:xfrm>
            <a:off x="4179888" y="2589213"/>
            <a:ext cx="1103312" cy="338137"/>
          </a:xfrm>
          <a:prstGeom prst="rect">
            <a:avLst/>
          </a:prstGeom>
          <a:noFill/>
          <a:ln w="9525">
            <a:noFill/>
            <a:miter lim="800000"/>
            <a:headEnd/>
            <a:tailEnd/>
          </a:ln>
        </p:spPr>
        <p:txBody>
          <a:bodyPr>
            <a:spAutoFit/>
          </a:bodyPr>
          <a:lstStyle/>
          <a:p>
            <a:pPr algn="ctr"/>
            <a:r>
              <a:rPr lang="en-US" altLang="en-US" sz="1600" b="1">
                <a:latin typeface="Corbel" pitchFamily="34" charset="0"/>
              </a:rPr>
              <a:t>brain</a:t>
            </a:r>
          </a:p>
        </p:txBody>
      </p:sp>
      <p:sp>
        <p:nvSpPr>
          <p:cNvPr id="16" name="TextBox 15"/>
          <p:cNvSpPr txBox="1">
            <a:spLocks noChangeArrowheads="1"/>
          </p:cNvSpPr>
          <p:nvPr/>
        </p:nvSpPr>
        <p:spPr bwMode="auto">
          <a:xfrm>
            <a:off x="6197600" y="2905125"/>
            <a:ext cx="1103313" cy="338138"/>
          </a:xfrm>
          <a:prstGeom prst="rect">
            <a:avLst/>
          </a:prstGeom>
          <a:noFill/>
          <a:ln w="9525">
            <a:noFill/>
            <a:miter lim="800000"/>
            <a:headEnd/>
            <a:tailEnd/>
          </a:ln>
        </p:spPr>
        <p:txBody>
          <a:bodyPr>
            <a:spAutoFit/>
          </a:bodyPr>
          <a:lstStyle/>
          <a:p>
            <a:pPr algn="ctr"/>
            <a:r>
              <a:rPr lang="en-US" altLang="en-US" sz="1600" b="1">
                <a:latin typeface="Corbel" pitchFamily="34" charset="0"/>
              </a:rPr>
              <a:t>learning</a:t>
            </a:r>
          </a:p>
        </p:txBody>
      </p:sp>
      <p:sp>
        <p:nvSpPr>
          <p:cNvPr id="17" name="TextBox 16"/>
          <p:cNvSpPr txBox="1">
            <a:spLocks noChangeArrowheads="1"/>
          </p:cNvSpPr>
          <p:nvPr/>
        </p:nvSpPr>
        <p:spPr bwMode="auto">
          <a:xfrm>
            <a:off x="7527925" y="3252788"/>
            <a:ext cx="1103313" cy="338137"/>
          </a:xfrm>
          <a:prstGeom prst="rect">
            <a:avLst/>
          </a:prstGeom>
          <a:noFill/>
          <a:ln w="9525">
            <a:noFill/>
            <a:miter lim="800000"/>
            <a:headEnd/>
            <a:tailEnd/>
          </a:ln>
        </p:spPr>
        <p:txBody>
          <a:bodyPr>
            <a:spAutoFit/>
          </a:bodyPr>
          <a:lstStyle/>
          <a:p>
            <a:pPr algn="ctr"/>
            <a:r>
              <a:rPr lang="en-US" altLang="en-US" sz="1600" b="1">
                <a:latin typeface="Corbel" pitchFamily="34" charset="0"/>
              </a:rPr>
              <a:t>health</a:t>
            </a:r>
          </a:p>
        </p:txBody>
      </p:sp>
      <p:sp>
        <p:nvSpPr>
          <p:cNvPr id="18" name="TextBox 17"/>
          <p:cNvSpPr txBox="1">
            <a:spLocks noChangeArrowheads="1"/>
          </p:cNvSpPr>
          <p:nvPr/>
        </p:nvSpPr>
        <p:spPr bwMode="auto">
          <a:xfrm>
            <a:off x="6381750" y="3917950"/>
            <a:ext cx="1104900" cy="338138"/>
          </a:xfrm>
          <a:prstGeom prst="rect">
            <a:avLst/>
          </a:prstGeom>
          <a:noFill/>
          <a:ln w="9525">
            <a:noFill/>
            <a:miter lim="800000"/>
            <a:headEnd/>
            <a:tailEnd/>
          </a:ln>
        </p:spPr>
        <p:txBody>
          <a:bodyPr>
            <a:spAutoFit/>
          </a:bodyPr>
          <a:lstStyle/>
          <a:p>
            <a:pPr algn="ctr"/>
            <a:r>
              <a:rPr lang="en-US" altLang="en-US" sz="1600" b="1">
                <a:latin typeface="Corbel" pitchFamily="34" charset="0"/>
              </a:rPr>
              <a:t>behaviour</a:t>
            </a:r>
          </a:p>
        </p:txBody>
      </p:sp>
      <p:sp>
        <p:nvSpPr>
          <p:cNvPr id="19" name="TextBox 18"/>
          <p:cNvSpPr txBox="1">
            <a:spLocks noChangeArrowheads="1"/>
          </p:cNvSpPr>
          <p:nvPr/>
        </p:nvSpPr>
        <p:spPr bwMode="auto">
          <a:xfrm>
            <a:off x="1414463" y="1522413"/>
            <a:ext cx="1103312" cy="338137"/>
          </a:xfrm>
          <a:prstGeom prst="rect">
            <a:avLst/>
          </a:prstGeom>
          <a:noFill/>
          <a:ln w="9525">
            <a:noFill/>
            <a:miter lim="800000"/>
            <a:headEnd/>
            <a:tailEnd/>
          </a:ln>
        </p:spPr>
        <p:txBody>
          <a:bodyPr>
            <a:spAutoFit/>
          </a:bodyPr>
          <a:lstStyle/>
          <a:p>
            <a:pPr algn="ctr"/>
            <a:r>
              <a:rPr lang="en-US" altLang="en-US" sz="1600" b="1">
                <a:latin typeface="Corbel" pitchFamily="34" charset="0"/>
              </a:rPr>
              <a:t>genes</a:t>
            </a:r>
          </a:p>
        </p:txBody>
      </p:sp>
      <p:sp>
        <p:nvSpPr>
          <p:cNvPr id="20" name="TextBox 19"/>
          <p:cNvSpPr txBox="1">
            <a:spLocks noChangeArrowheads="1"/>
          </p:cNvSpPr>
          <p:nvPr/>
        </p:nvSpPr>
        <p:spPr bwMode="auto">
          <a:xfrm>
            <a:off x="1231900" y="3419475"/>
            <a:ext cx="1443038" cy="338138"/>
          </a:xfrm>
          <a:prstGeom prst="rect">
            <a:avLst/>
          </a:prstGeom>
          <a:noFill/>
          <a:ln w="9525">
            <a:noFill/>
            <a:miter lim="800000"/>
            <a:headEnd/>
            <a:tailEnd/>
          </a:ln>
        </p:spPr>
        <p:txBody>
          <a:bodyPr>
            <a:spAutoFit/>
          </a:bodyPr>
          <a:lstStyle/>
          <a:p>
            <a:pPr algn="ctr"/>
            <a:r>
              <a:rPr lang="en-US" altLang="en-US" sz="1600" b="1">
                <a:latin typeface="Corbel" pitchFamily="34" charset="0"/>
              </a:rPr>
              <a:t>epigenetics</a:t>
            </a:r>
          </a:p>
        </p:txBody>
      </p:sp>
      <p:sp>
        <p:nvSpPr>
          <p:cNvPr id="21" name="TextBox 20"/>
          <p:cNvSpPr txBox="1">
            <a:spLocks noChangeArrowheads="1"/>
          </p:cNvSpPr>
          <p:nvPr/>
        </p:nvSpPr>
        <p:spPr bwMode="auto">
          <a:xfrm>
            <a:off x="1231900" y="4067175"/>
            <a:ext cx="1443038" cy="338138"/>
          </a:xfrm>
          <a:prstGeom prst="rect">
            <a:avLst/>
          </a:prstGeom>
          <a:noFill/>
          <a:ln w="9525">
            <a:noFill/>
            <a:miter lim="800000"/>
            <a:headEnd/>
            <a:tailEnd/>
          </a:ln>
        </p:spPr>
        <p:txBody>
          <a:bodyPr>
            <a:spAutoFit/>
          </a:bodyPr>
          <a:lstStyle/>
          <a:p>
            <a:pPr algn="ctr"/>
            <a:r>
              <a:rPr lang="en-US" altLang="en-US" sz="1600" b="1">
                <a:latin typeface="Corbel" pitchFamily="34" charset="0"/>
              </a:rPr>
              <a:t>experience</a:t>
            </a:r>
          </a:p>
        </p:txBody>
      </p:sp>
      <p:sp>
        <p:nvSpPr>
          <p:cNvPr id="22" name="TextBox 21"/>
          <p:cNvSpPr txBox="1">
            <a:spLocks noChangeArrowheads="1"/>
          </p:cNvSpPr>
          <p:nvPr/>
        </p:nvSpPr>
        <p:spPr bwMode="auto">
          <a:xfrm>
            <a:off x="719138" y="5124450"/>
            <a:ext cx="1443037" cy="307975"/>
          </a:xfrm>
          <a:prstGeom prst="rect">
            <a:avLst/>
          </a:prstGeom>
          <a:noFill/>
          <a:ln w="9525">
            <a:noFill/>
            <a:miter lim="800000"/>
            <a:headEnd/>
            <a:tailEnd/>
          </a:ln>
        </p:spPr>
        <p:txBody>
          <a:bodyPr>
            <a:spAutoFit/>
          </a:bodyPr>
          <a:lstStyle/>
          <a:p>
            <a:pPr algn="ctr"/>
            <a:r>
              <a:rPr lang="en-US" altLang="en-US" sz="1400" b="1">
                <a:latin typeface="Corbel" pitchFamily="34" charset="0"/>
              </a:rPr>
              <a:t>nurturing</a:t>
            </a:r>
          </a:p>
        </p:txBody>
      </p:sp>
      <p:sp>
        <p:nvSpPr>
          <p:cNvPr id="23" name="TextBox 22"/>
          <p:cNvSpPr txBox="1">
            <a:spLocks noChangeArrowheads="1"/>
          </p:cNvSpPr>
          <p:nvPr/>
        </p:nvSpPr>
        <p:spPr bwMode="auto">
          <a:xfrm>
            <a:off x="1651000" y="5224463"/>
            <a:ext cx="1443038" cy="307975"/>
          </a:xfrm>
          <a:prstGeom prst="rect">
            <a:avLst/>
          </a:prstGeom>
          <a:noFill/>
          <a:ln w="9525">
            <a:noFill/>
            <a:miter lim="800000"/>
            <a:headEnd/>
            <a:tailEnd/>
          </a:ln>
        </p:spPr>
        <p:txBody>
          <a:bodyPr>
            <a:spAutoFit/>
          </a:bodyPr>
          <a:lstStyle/>
          <a:p>
            <a:pPr algn="ctr"/>
            <a:r>
              <a:rPr lang="en-US" altLang="en-US" sz="1400" b="1">
                <a:latin typeface="Corbel" pitchFamily="34" charset="0"/>
              </a:rPr>
              <a:t>nutrition</a:t>
            </a:r>
          </a:p>
        </p:txBody>
      </p:sp>
      <p:sp>
        <p:nvSpPr>
          <p:cNvPr id="24" name="TextBox 23"/>
          <p:cNvSpPr txBox="1">
            <a:spLocks noChangeArrowheads="1"/>
          </p:cNvSpPr>
          <p:nvPr/>
        </p:nvSpPr>
        <p:spPr bwMode="auto">
          <a:xfrm>
            <a:off x="1514475" y="4667250"/>
            <a:ext cx="1219200" cy="523875"/>
          </a:xfrm>
          <a:prstGeom prst="rect">
            <a:avLst/>
          </a:prstGeom>
          <a:noFill/>
          <a:ln w="9525">
            <a:noFill/>
            <a:miter lim="800000"/>
            <a:headEnd/>
            <a:tailEnd/>
          </a:ln>
        </p:spPr>
        <p:txBody>
          <a:bodyPr>
            <a:spAutoFit/>
          </a:bodyPr>
          <a:lstStyle/>
          <a:p>
            <a:pPr algn="r"/>
            <a:r>
              <a:rPr lang="en-US" altLang="en-US" sz="1400" b="1">
                <a:latin typeface="Corbel" pitchFamily="34" charset="0"/>
              </a:rPr>
              <a:t>physical</a:t>
            </a:r>
            <a:br>
              <a:rPr lang="en-US" altLang="en-US" sz="1400" b="1">
                <a:latin typeface="Corbel" pitchFamily="34" charset="0"/>
              </a:rPr>
            </a:br>
            <a:r>
              <a:rPr lang="en-US" altLang="en-US" sz="1400" b="1">
                <a:latin typeface="Corbel" pitchFamily="34" charset="0"/>
              </a:rPr>
              <a:t>environment</a:t>
            </a:r>
          </a:p>
        </p:txBody>
      </p:sp>
      <p:pic>
        <p:nvPicPr>
          <p:cNvPr id="27" name="Picture 26" descr="Fig 2.8_EYS3_2X_arrows.jpg"/>
          <p:cNvPicPr>
            <a:picLocks noChangeAspect="1"/>
          </p:cNvPicPr>
          <p:nvPr/>
        </p:nvPicPr>
        <p:blipFill>
          <a:blip r:embed="rId4" cstate="print"/>
          <a:srcRect r="77328"/>
          <a:stretch>
            <a:fillRect/>
          </a:stretch>
        </p:blipFill>
        <p:spPr bwMode="auto">
          <a:xfrm>
            <a:off x="2870200" y="2492375"/>
            <a:ext cx="971550" cy="2208213"/>
          </a:xfrm>
          <a:prstGeom prst="rect">
            <a:avLst/>
          </a:prstGeom>
          <a:noFill/>
          <a:ln w="9525">
            <a:noFill/>
            <a:miter lim="800000"/>
            <a:headEnd/>
            <a:tailEnd/>
          </a:ln>
        </p:spPr>
      </p:pic>
      <p:pic>
        <p:nvPicPr>
          <p:cNvPr id="26" name="Picture 25" descr="iStock_15119678_DoctorsXray.jpg"/>
          <p:cNvPicPr>
            <a:picLocks noChangeAspect="1"/>
          </p:cNvPicPr>
          <p:nvPr/>
        </p:nvPicPr>
        <p:blipFill>
          <a:blip r:embed="rId5" cstate="print"/>
          <a:srcRect/>
          <a:stretch>
            <a:fillRect/>
          </a:stretch>
        </p:blipFill>
        <p:spPr bwMode="auto">
          <a:xfrm>
            <a:off x="7421563" y="3394075"/>
            <a:ext cx="1322387" cy="877888"/>
          </a:xfrm>
          <a:prstGeom prst="rect">
            <a:avLst/>
          </a:prstGeom>
          <a:noFill/>
          <a:ln w="9525">
            <a:noFill/>
            <a:miter lim="800000"/>
            <a:headEnd/>
            <a:tailEnd/>
          </a:ln>
        </p:spPr>
      </p:pic>
      <p:pic>
        <p:nvPicPr>
          <p:cNvPr id="29" name="Picture 28" descr="iStock_16762858_BoyThumbsDown.jpg"/>
          <p:cNvPicPr>
            <a:picLocks noChangeAspect="1"/>
          </p:cNvPicPr>
          <p:nvPr/>
        </p:nvPicPr>
        <p:blipFill>
          <a:blip r:embed="rId6" cstate="print"/>
          <a:srcRect/>
          <a:stretch>
            <a:fillRect/>
          </a:stretch>
        </p:blipFill>
        <p:spPr bwMode="auto">
          <a:xfrm>
            <a:off x="6591300" y="4186238"/>
            <a:ext cx="822325" cy="1228725"/>
          </a:xfrm>
          <a:prstGeom prst="rect">
            <a:avLst/>
          </a:prstGeom>
          <a:noFill/>
          <a:ln w="9525">
            <a:noFill/>
            <a:miter lim="800000"/>
            <a:headEnd/>
            <a:tailEnd/>
          </a:ln>
        </p:spPr>
      </p:pic>
      <p:pic>
        <p:nvPicPr>
          <p:cNvPr id="31" name="Picture 30" descr="iStock_14903634_DNA.jpg"/>
          <p:cNvPicPr>
            <a:picLocks noChangeAspect="1"/>
          </p:cNvPicPr>
          <p:nvPr/>
        </p:nvPicPr>
        <p:blipFill>
          <a:blip r:embed="rId7" cstate="print"/>
          <a:srcRect/>
          <a:stretch>
            <a:fillRect/>
          </a:stretch>
        </p:blipFill>
        <p:spPr bwMode="auto">
          <a:xfrm>
            <a:off x="833438" y="1603375"/>
            <a:ext cx="2260600" cy="1646238"/>
          </a:xfrm>
          <a:prstGeom prst="rect">
            <a:avLst/>
          </a:prstGeom>
          <a:noFill/>
          <a:ln w="9525">
            <a:noFill/>
            <a:miter lim="800000"/>
            <a:headEnd/>
            <a:tailEnd/>
          </a:ln>
        </p:spPr>
      </p:pic>
      <p:pic>
        <p:nvPicPr>
          <p:cNvPr id="33" name="Picture 32" descr="iStock_16531251_girlreading.jpg"/>
          <p:cNvPicPr>
            <a:picLocks noChangeAspect="1"/>
          </p:cNvPicPr>
          <p:nvPr/>
        </p:nvPicPr>
        <p:blipFill>
          <a:blip r:embed="rId8" cstate="print"/>
          <a:srcRect/>
          <a:stretch>
            <a:fillRect/>
          </a:stretch>
        </p:blipFill>
        <p:spPr bwMode="auto">
          <a:xfrm>
            <a:off x="6475413" y="2255838"/>
            <a:ext cx="1119187" cy="744537"/>
          </a:xfrm>
          <a:prstGeom prst="rect">
            <a:avLst/>
          </a:prstGeom>
          <a:noFill/>
          <a:ln w="9525">
            <a:noFill/>
            <a:miter lim="800000"/>
            <a:headEnd/>
            <a:tailEnd/>
          </a:ln>
        </p:spPr>
      </p:pic>
      <p:pic>
        <p:nvPicPr>
          <p:cNvPr id="34" name="Picture 33" descr="iStock_Tree.jpg"/>
          <p:cNvPicPr>
            <a:picLocks noChangeAspect="1"/>
          </p:cNvPicPr>
          <p:nvPr/>
        </p:nvPicPr>
        <p:blipFill>
          <a:blip r:embed="rId9" cstate="print"/>
          <a:srcRect/>
          <a:stretch>
            <a:fillRect/>
          </a:stretch>
        </p:blipFill>
        <p:spPr bwMode="auto">
          <a:xfrm>
            <a:off x="2425700" y="4017963"/>
            <a:ext cx="828675" cy="1039812"/>
          </a:xfrm>
          <a:prstGeom prst="rect">
            <a:avLst/>
          </a:prstGeom>
          <a:noFill/>
          <a:ln w="9525">
            <a:noFill/>
            <a:miter lim="800000"/>
            <a:headEnd/>
            <a:tailEnd/>
          </a:ln>
        </p:spPr>
      </p:pic>
      <p:pic>
        <p:nvPicPr>
          <p:cNvPr id="36" name="Picture 35" descr="iStock_000016834010XSmall.jpg"/>
          <p:cNvPicPr>
            <a:picLocks noChangeAspect="1"/>
          </p:cNvPicPr>
          <p:nvPr/>
        </p:nvPicPr>
        <p:blipFill>
          <a:blip r:embed="rId10" cstate="print"/>
          <a:srcRect t="9727" b="16568"/>
          <a:stretch>
            <a:fillRect/>
          </a:stretch>
        </p:blipFill>
        <p:spPr bwMode="auto">
          <a:xfrm>
            <a:off x="546100" y="3943350"/>
            <a:ext cx="1104900" cy="1219200"/>
          </a:xfrm>
          <a:prstGeom prst="rect">
            <a:avLst/>
          </a:prstGeom>
          <a:noFill/>
          <a:ln w="9525">
            <a:noFill/>
            <a:miter lim="800000"/>
            <a:headEnd/>
            <a:tailEnd/>
          </a:ln>
        </p:spPr>
      </p:pic>
      <p:pic>
        <p:nvPicPr>
          <p:cNvPr id="37" name="Picture 36" descr="iStock_000012874097XSmall.jpg"/>
          <p:cNvPicPr>
            <a:picLocks noChangeAspect="1"/>
          </p:cNvPicPr>
          <p:nvPr/>
        </p:nvPicPr>
        <p:blipFill>
          <a:blip r:embed="rId11" cstate="print"/>
          <a:srcRect/>
          <a:stretch>
            <a:fillRect/>
          </a:stretch>
        </p:blipFill>
        <p:spPr bwMode="auto">
          <a:xfrm>
            <a:off x="3430588" y="2708275"/>
            <a:ext cx="2728912" cy="1811338"/>
          </a:xfrm>
          <a:prstGeom prst="rect">
            <a:avLst/>
          </a:prstGeom>
          <a:noFill/>
          <a:ln w="9525">
            <a:noFill/>
            <a:miter lim="800000"/>
            <a:headEnd/>
            <a:tailEnd/>
          </a:ln>
        </p:spPr>
      </p:pic>
      <p:pic>
        <p:nvPicPr>
          <p:cNvPr id="38" name="Picture 37" descr="iStock_000019474372Small.jpg"/>
          <p:cNvPicPr>
            <a:picLocks noChangeAspect="1"/>
          </p:cNvPicPr>
          <p:nvPr/>
        </p:nvPicPr>
        <p:blipFill>
          <a:blip r:embed="rId12" cstate="print"/>
          <a:srcRect/>
          <a:stretch>
            <a:fillRect/>
          </a:stretch>
        </p:blipFill>
        <p:spPr bwMode="auto">
          <a:xfrm>
            <a:off x="1301750" y="5284788"/>
            <a:ext cx="1373188" cy="919162"/>
          </a:xfrm>
          <a:prstGeom prst="rect">
            <a:avLst/>
          </a:prstGeom>
          <a:noFill/>
          <a:ln w="9525">
            <a:noFill/>
            <a:miter lim="800000"/>
            <a:headEnd/>
            <a:tailEnd/>
          </a:ln>
        </p:spPr>
      </p:pic>
      <p:pic>
        <p:nvPicPr>
          <p:cNvPr id="43036" name="P 1" descr="EYS3_Icon_Black.png"/>
          <p:cNvPicPr>
            <a:picLocks noChangeAspect="1" noChangeArrowheads="1"/>
          </p:cNvPicPr>
          <p:nvPr/>
        </p:nvPicPr>
        <p:blipFill>
          <a:blip r:embed="rId13" cstate="print"/>
          <a:srcRect/>
          <a:stretch>
            <a:fillRect/>
          </a:stretch>
        </p:blipFill>
        <p:spPr bwMode="auto">
          <a:xfrm>
            <a:off x="7137400" y="5586413"/>
            <a:ext cx="1882775" cy="398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9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30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3000"/>
                                        <p:tgtEl>
                                          <p:spTgt spid="31"/>
                                        </p:tgtEl>
                                      </p:cBhvr>
                                    </p:animEffect>
                                  </p:childTnLst>
                                </p:cTn>
                              </p:par>
                            </p:childTnLst>
                          </p:cTn>
                        </p:par>
                        <p:par>
                          <p:cTn id="14" fill="hold" nodeType="afterGroup">
                            <p:stCondLst>
                              <p:cond delay="3000"/>
                            </p:stCondLst>
                            <p:childTnLst>
                              <p:par>
                                <p:cTn id="15" presetID="9"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2000"/>
                                        <p:tgtEl>
                                          <p:spTgt spid="1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900"/>
                                        <p:tgtEl>
                                          <p:spTgt spid="21"/>
                                        </p:tgtEl>
                                      </p:cBhvr>
                                    </p:animEffect>
                                  </p:childTnLst>
                                </p:cTn>
                              </p:par>
                            </p:childTnLst>
                          </p:cTn>
                        </p:par>
                        <p:par>
                          <p:cTn id="21" fill="hold" nodeType="afterGroup">
                            <p:stCondLst>
                              <p:cond delay="5000"/>
                            </p:stCondLst>
                            <p:childTnLst>
                              <p:par>
                                <p:cTn id="22" presetID="9" presetClass="entr" presetSubtype="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dissolve">
                                      <p:cBhvr>
                                        <p:cTn id="24" dur="2000"/>
                                        <p:tgtEl>
                                          <p:spTgt spid="34"/>
                                        </p:tgtEl>
                                      </p:cBhvr>
                                    </p:animEffect>
                                  </p:childTnLst>
                                </p:cTn>
                              </p:par>
                            </p:childTnLst>
                          </p:cTn>
                        </p:par>
                        <p:par>
                          <p:cTn id="25" fill="hold" nodeType="afterGroup">
                            <p:stCondLst>
                              <p:cond delay="7000"/>
                            </p:stCondLst>
                            <p:childTnLst>
                              <p:par>
                                <p:cTn id="26" presetID="9"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800"/>
                                        <p:tgtEl>
                                          <p:spTgt spid="24"/>
                                        </p:tgtEl>
                                      </p:cBhvr>
                                    </p:animEffect>
                                  </p:childTnLst>
                                </p:cTn>
                              </p:par>
                              <p:par>
                                <p:cTn id="29" presetID="9"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2000"/>
                                        <p:tgtEl>
                                          <p:spTgt spid="38"/>
                                        </p:tgtEl>
                                      </p:cBhvr>
                                    </p:animEffect>
                                  </p:childTnLst>
                                </p:cTn>
                              </p:par>
                            </p:childTnLst>
                          </p:cTn>
                        </p:par>
                        <p:par>
                          <p:cTn id="32" fill="hold" nodeType="afterGroup">
                            <p:stCondLst>
                              <p:cond delay="9000"/>
                            </p:stCondLst>
                            <p:childTnLst>
                              <p:par>
                                <p:cTn id="33" presetID="9"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800"/>
                                        <p:tgtEl>
                                          <p:spTgt spid="23"/>
                                        </p:tgtEl>
                                      </p:cBhvr>
                                    </p:animEffect>
                                  </p:childTnLst>
                                </p:cTn>
                              </p:par>
                            </p:childTnLst>
                          </p:cTn>
                        </p:par>
                        <p:par>
                          <p:cTn id="36" fill="hold" nodeType="afterGroup">
                            <p:stCondLst>
                              <p:cond delay="9800"/>
                            </p:stCondLst>
                            <p:childTnLst>
                              <p:par>
                                <p:cTn id="37" presetID="9"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dissolve">
                                      <p:cBhvr>
                                        <p:cTn id="39" dur="2000"/>
                                        <p:tgtEl>
                                          <p:spTgt spid="3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800"/>
                                        <p:tgtEl>
                                          <p:spTgt spid="22"/>
                                        </p:tgtEl>
                                      </p:cBhvr>
                                    </p:animEffect>
                                  </p:childTnLst>
                                </p:cTn>
                              </p:par>
                            </p:childTnLst>
                          </p:cTn>
                        </p:par>
                        <p:par>
                          <p:cTn id="43" fill="hold" nodeType="afterGroup">
                            <p:stCondLst>
                              <p:cond delay="118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20"/>
                                        </p:tgtEl>
                                        <p:attrNameLst>
                                          <p:attrName>style.visibility</p:attrName>
                                        </p:attrNameLst>
                                      </p:cBhvr>
                                      <p:to>
                                        <p:strVal val="visible"/>
                                      </p:to>
                                    </p:set>
                                    <p:anim calcmode="lin" valueType="num">
                                      <p:cBhvr>
                                        <p:cTn id="46" dur="20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7" dur="2000" fill="hold"/>
                                        <p:tgtEl>
                                          <p:spTgt spid="20"/>
                                        </p:tgtEl>
                                        <p:attrNameLst>
                                          <p:attrName>ppt_y</p:attrName>
                                        </p:attrNameLst>
                                      </p:cBhvr>
                                      <p:tavLst>
                                        <p:tav tm="0">
                                          <p:val>
                                            <p:strVal val="#ppt_y"/>
                                          </p:val>
                                        </p:tav>
                                        <p:tav tm="100000">
                                          <p:val>
                                            <p:strVal val="#ppt_y"/>
                                          </p:val>
                                        </p:tav>
                                      </p:tavLst>
                                    </p:anim>
                                    <p:anim calcmode="lin" valueType="num">
                                      <p:cBhvr>
                                        <p:cTn id="48" dur="20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9" dur="20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000" tmFilter="0,0; .5, 1; 1, 1"/>
                                        <p:tgtEl>
                                          <p:spTgt spid="20"/>
                                        </p:tgtEl>
                                      </p:cBhvr>
                                    </p:animEffect>
                                  </p:childTnLst>
                                </p:cTn>
                              </p:par>
                            </p:childTnLst>
                          </p:cTn>
                        </p:par>
                        <p:par>
                          <p:cTn id="51" fill="hold" nodeType="afterGroup">
                            <p:stCondLst>
                              <p:cond delay="15800"/>
                            </p:stCondLst>
                            <p:childTnLst>
                              <p:par>
                                <p:cTn id="52" presetID="22" presetClass="entr" presetSubtype="8"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3000"/>
                                        <p:tgtEl>
                                          <p:spTgt spid="27"/>
                                        </p:tgtEl>
                                      </p:cBhvr>
                                    </p:animEffect>
                                  </p:childTnLst>
                                </p:cTn>
                              </p:par>
                            </p:childTnLst>
                          </p:cTn>
                        </p:par>
                        <p:par>
                          <p:cTn id="55" fill="hold" nodeType="afterGroup">
                            <p:stCondLst>
                              <p:cond delay="18800"/>
                            </p:stCondLst>
                            <p:childTnLst>
                              <p:par>
                                <p:cTn id="56" presetID="9" presetClass="entr" presetSubtype="0"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dissolve">
                                      <p:cBhvr>
                                        <p:cTn id="58" dur="2000"/>
                                        <p:tgtEl>
                                          <p:spTgt spid="3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dissolve">
                                      <p:cBhvr>
                                        <p:cTn id="61" dur="2000"/>
                                        <p:tgtEl>
                                          <p:spTgt spid="15"/>
                                        </p:tgtEl>
                                      </p:cBhvr>
                                    </p:animEffect>
                                  </p:childTnLst>
                                </p:cTn>
                              </p:par>
                            </p:childTnLst>
                          </p:cTn>
                        </p:par>
                        <p:par>
                          <p:cTn id="62" fill="hold" nodeType="afterGroup">
                            <p:stCondLst>
                              <p:cond delay="208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0"/>
                                        <p:tgtEl>
                                          <p:spTgt spid="28"/>
                                        </p:tgtEl>
                                      </p:cBhvr>
                                    </p:animEffect>
                                  </p:childTnLst>
                                </p:cTn>
                              </p:par>
                            </p:childTnLst>
                          </p:cTn>
                        </p:par>
                        <p:par>
                          <p:cTn id="66" fill="hold" nodeType="afterGroup">
                            <p:stCondLst>
                              <p:cond delay="25800"/>
                            </p:stCondLst>
                            <p:childTnLst>
                              <p:par>
                                <p:cTn id="67" presetID="9"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dissolve">
                                      <p:cBhvr>
                                        <p:cTn id="69" dur="3000"/>
                                        <p:tgtEl>
                                          <p:spTgt spid="12"/>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dissolve">
                                      <p:cBhvr>
                                        <p:cTn id="72" dur="3000"/>
                                        <p:tgtEl>
                                          <p:spTgt spid="16"/>
                                        </p:tgtEl>
                                      </p:cBhvr>
                                    </p:animEffect>
                                  </p:childTnLst>
                                </p:cTn>
                              </p:par>
                              <p:par>
                                <p:cTn id="73" presetID="9"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dissolve">
                                      <p:cBhvr>
                                        <p:cTn id="75" dur="2000"/>
                                        <p:tgtEl>
                                          <p:spTgt spid="33"/>
                                        </p:tgtEl>
                                      </p:cBhvr>
                                    </p:animEffect>
                                  </p:childTnLst>
                                </p:cTn>
                              </p:par>
                            </p:childTnLst>
                          </p:cTn>
                        </p:par>
                        <p:par>
                          <p:cTn id="76" fill="hold" nodeType="afterGroup">
                            <p:stCondLst>
                              <p:cond delay="28800"/>
                            </p:stCondLst>
                            <p:childTnLst>
                              <p:par>
                                <p:cTn id="77" presetID="9"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dissolve">
                                      <p:cBhvr>
                                        <p:cTn id="79" dur="3000"/>
                                        <p:tgtEl>
                                          <p:spTgt spid="14"/>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dissolve">
                                      <p:cBhvr>
                                        <p:cTn id="82" dur="3000"/>
                                        <p:tgtEl>
                                          <p:spTgt spid="18"/>
                                        </p:tgtEl>
                                      </p:cBhvr>
                                    </p:animEffect>
                                  </p:childTnLst>
                                </p:cTn>
                              </p:par>
                              <p:par>
                                <p:cTn id="83" presetID="9" presetClass="entr" presetSubtype="0"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dissolve">
                                      <p:cBhvr>
                                        <p:cTn id="85" dur="2000"/>
                                        <p:tgtEl>
                                          <p:spTgt spid="29"/>
                                        </p:tgtEl>
                                      </p:cBhvr>
                                    </p:animEffect>
                                  </p:childTnLst>
                                </p:cTn>
                              </p:par>
                            </p:childTnLst>
                          </p:cTn>
                        </p:par>
                        <p:par>
                          <p:cTn id="86" fill="hold" nodeType="afterGroup">
                            <p:stCondLst>
                              <p:cond delay="31800"/>
                            </p:stCondLst>
                            <p:childTnLst>
                              <p:par>
                                <p:cTn id="87" presetID="9" presetClass="entr" presetSubtype="0"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dissolve">
                                      <p:cBhvr>
                                        <p:cTn id="89" dur="700"/>
                                        <p:tgtEl>
                                          <p:spTgt spid="13"/>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dissolve">
                                      <p:cBhvr>
                                        <p:cTn id="92" dur="700"/>
                                        <p:tgtEl>
                                          <p:spTgt spid="17"/>
                                        </p:tgtEl>
                                      </p:cBhvr>
                                    </p:animEffect>
                                  </p:childTnLst>
                                </p:cTn>
                              </p:par>
                            </p:childTnLst>
                          </p:cTn>
                        </p:par>
                        <p:par>
                          <p:cTn id="93" fill="hold" nodeType="afterGroup">
                            <p:stCondLst>
                              <p:cond delay="32500"/>
                            </p:stCondLst>
                            <p:childTnLst>
                              <p:par>
                                <p:cTn id="94" presetID="9" presetClass="entr" presetSubtype="0" fill="hold"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dissolve">
                                      <p:cBhvr>
                                        <p:cTn id="9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1" grpId="0" animBg="1"/>
      <p:bldP spid="4" grpId="0" animBg="1"/>
      <p:bldP spid="15" grpId="0"/>
      <p:bldP spid="16" grpId="0"/>
      <p:bldP spid="17" grpId="0"/>
      <p:bldP spid="18"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Autofit/>
          </a:bodyPr>
          <a:lstStyle/>
          <a:p>
            <a:r>
              <a:rPr lang="en-US" sz="3600" dirty="0" smtClean="0"/>
              <a:t>A child’s brain has 10 times more connection than entire internet</a:t>
            </a:r>
            <a:endParaRPr lang="en-US" sz="3600" dirty="0"/>
          </a:p>
        </p:txBody>
      </p:sp>
      <p:sp>
        <p:nvSpPr>
          <p:cNvPr id="5" name="Text Placeholder 4"/>
          <p:cNvSpPr>
            <a:spLocks noGrp="1"/>
          </p:cNvSpPr>
          <p:nvPr>
            <p:ph type="body" idx="1"/>
          </p:nvPr>
        </p:nvSpPr>
        <p:spPr/>
        <p:txBody>
          <a:bodyPr/>
          <a:lstStyle/>
          <a:p>
            <a:endParaRPr lang="en-US"/>
          </a:p>
        </p:txBody>
      </p:sp>
      <p:pic>
        <p:nvPicPr>
          <p:cNvPr id="1027" name="Picture 3"/>
          <p:cNvPicPr>
            <a:picLocks noGrp="1" noChangeAspect="1" noChangeArrowheads="1"/>
          </p:cNvPicPr>
          <p:nvPr>
            <p:ph sz="quarter" idx="4"/>
          </p:nvPr>
        </p:nvPicPr>
        <p:blipFill>
          <a:blip r:embed="rId2" cstate="print"/>
          <a:srcRect/>
          <a:stretch>
            <a:fillRect/>
          </a:stretch>
        </p:blipFill>
        <p:spPr bwMode="auto">
          <a:xfrm>
            <a:off x="4572000" y="1447800"/>
            <a:ext cx="4572000" cy="5334000"/>
          </a:xfrm>
          <a:prstGeom prst="rect">
            <a:avLst/>
          </a:prstGeom>
          <a:noFill/>
          <a:ln w="9525">
            <a:noFill/>
            <a:miter lim="800000"/>
            <a:headEnd/>
            <a:tailEnd/>
          </a:ln>
        </p:spPr>
      </p:pic>
      <p:pic>
        <p:nvPicPr>
          <p:cNvPr id="1026" name="Picture 2">
            <a:hlinkClick r:id="rId3" action="ppaction://hlinkfile"/>
          </p:cNvPr>
          <p:cNvPicPr>
            <a:picLocks noGrp="1" noChangeAspect="1" noChangeArrowheads="1"/>
          </p:cNvPicPr>
          <p:nvPr>
            <p:ph sz="half" idx="2"/>
          </p:nvPr>
        </p:nvPicPr>
        <p:blipFill>
          <a:blip r:embed="rId4" cstate="print"/>
          <a:srcRect/>
          <a:stretch>
            <a:fillRect/>
          </a:stretch>
        </p:blipFill>
        <p:spPr bwMode="auto">
          <a:xfrm>
            <a:off x="152400" y="1447800"/>
            <a:ext cx="4495799"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bwMode="auto">
          <a:xfrm>
            <a:off x="0" y="152400"/>
            <a:ext cx="9182100" cy="808038"/>
          </a:xfrm>
          <a:noFill/>
          <a:ln>
            <a:miter lim="800000"/>
            <a:headEnd/>
            <a:tailEnd/>
          </a:ln>
        </p:spPr>
        <p:txBody>
          <a:bodyPr vert="horz" wrap="square" lIns="91440" tIns="45720" rIns="91440" bIns="45720" numCol="1" compatLnSpc="1">
            <a:prstTxWarp prst="textNoShape">
              <a:avLst/>
            </a:prstTxWarp>
          </a:bodyPr>
          <a:lstStyle/>
          <a:p>
            <a:pPr eaLnBrk="1" hangingPunct="1"/>
            <a:r>
              <a:rPr lang="en-US" altLang="en-US" b="1" dirty="0" smtClean="0"/>
              <a:t>The power of responsive care</a:t>
            </a:r>
          </a:p>
        </p:txBody>
      </p:sp>
      <p:pic>
        <p:nvPicPr>
          <p:cNvPr id="46083" name="Picture 2"/>
          <p:cNvPicPr>
            <a:picLocks noGrp="1" noChangeAspect="1" noChangeArrowheads="1"/>
          </p:cNvPicPr>
          <p:nvPr>
            <p:ph idx="4294967295"/>
          </p:nvPr>
        </p:nvPicPr>
        <p:blipFill>
          <a:blip r:embed="rId3" cstate="print"/>
          <a:srcRect/>
          <a:stretch>
            <a:fillRect/>
          </a:stretch>
        </p:blipFill>
        <p:spPr bwMode="auto">
          <a:xfrm>
            <a:off x="798513" y="1863725"/>
            <a:ext cx="4176712" cy="3176588"/>
          </a:xfrm>
          <a:prstGeom prst="rect">
            <a:avLst/>
          </a:prstGeom>
          <a:noFill/>
          <a:ln>
            <a:miter lim="800000"/>
            <a:headEnd/>
            <a:tailEnd/>
          </a:ln>
        </p:spPr>
      </p:pic>
      <p:pic>
        <p:nvPicPr>
          <p:cNvPr id="46084" name="Picture 1"/>
          <p:cNvPicPr>
            <a:picLocks noChangeAspect="1"/>
          </p:cNvPicPr>
          <p:nvPr/>
        </p:nvPicPr>
        <p:blipFill>
          <a:blip r:embed="rId4" cstate="print"/>
          <a:srcRect/>
          <a:stretch>
            <a:fillRect/>
          </a:stretch>
        </p:blipFill>
        <p:spPr bwMode="auto">
          <a:xfrm>
            <a:off x="5635625" y="1376363"/>
            <a:ext cx="2997200" cy="447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4648200" cy="68580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648200" y="0"/>
            <a:ext cx="4495800" cy="342900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648200" y="3429000"/>
            <a:ext cx="44958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10600" cy="5105400"/>
          </a:xfrm>
        </p:spPr>
        <p:txBody>
          <a:bodyPr>
            <a:normAutofit lnSpcReduction="10000"/>
          </a:bodyPr>
          <a:lstStyle/>
          <a:p>
            <a:pPr>
              <a:lnSpc>
                <a:spcPct val="130000"/>
              </a:lnSpc>
            </a:pPr>
            <a:r>
              <a:rPr lang="en-US" sz="2800" dirty="0" smtClean="0"/>
              <a:t>Family is the centre piece of Cuban system. </a:t>
            </a:r>
          </a:p>
          <a:p>
            <a:pPr>
              <a:lnSpc>
                <a:spcPct val="130000"/>
              </a:lnSpc>
            </a:pPr>
            <a:r>
              <a:rPr lang="en-US" sz="2800" dirty="0" smtClean="0"/>
              <a:t>They are equipped with skills to care, stimulate and nurture children. </a:t>
            </a:r>
          </a:p>
          <a:p>
            <a:pPr>
              <a:lnSpc>
                <a:spcPct val="130000"/>
              </a:lnSpc>
            </a:pPr>
            <a:r>
              <a:rPr lang="en-US" sz="2800" dirty="0" smtClean="0"/>
              <a:t>Integrated services of health, education, culture in a non institutional environment.</a:t>
            </a:r>
          </a:p>
          <a:p>
            <a:pPr>
              <a:lnSpc>
                <a:spcPct val="130000"/>
              </a:lnSpc>
            </a:pPr>
            <a:r>
              <a:rPr lang="en-US" sz="2800" dirty="0" smtClean="0"/>
              <a:t>Risk prevention and early detection through regular check ups.</a:t>
            </a:r>
          </a:p>
          <a:p>
            <a:pPr>
              <a:lnSpc>
                <a:spcPct val="130000"/>
              </a:lnSpc>
            </a:pPr>
            <a:r>
              <a:rPr lang="en-US" sz="2800" dirty="0" smtClean="0"/>
              <a:t>Attention to diversity </a:t>
            </a:r>
            <a:r>
              <a:rPr lang="en-US" sz="2800" dirty="0" err="1" smtClean="0"/>
              <a:t>eg</a:t>
            </a:r>
            <a:r>
              <a:rPr lang="en-US" sz="2800" dirty="0" smtClean="0"/>
              <a:t>. Children of prisoners visit their parents with caregivers</a:t>
            </a:r>
            <a:endParaRPr lang="en-US" sz="2800" dirty="0"/>
          </a:p>
        </p:txBody>
      </p:sp>
      <p:pic>
        <p:nvPicPr>
          <p:cNvPr id="1026" name="Picture 2"/>
          <p:cNvPicPr>
            <a:picLocks noChangeAspect="1" noChangeArrowheads="1"/>
          </p:cNvPicPr>
          <p:nvPr/>
        </p:nvPicPr>
        <p:blipFill>
          <a:blip r:embed="rId2" cstate="print"/>
          <a:srcRect/>
          <a:stretch>
            <a:fillRect/>
          </a:stretch>
        </p:blipFill>
        <p:spPr bwMode="auto">
          <a:xfrm>
            <a:off x="533400" y="152400"/>
            <a:ext cx="6019800"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52400" y="0"/>
            <a:ext cx="8991600" cy="6858000"/>
          </a:xfrm>
          <a:prstGeom prst="rect">
            <a:avLst/>
          </a:prstGeom>
          <a:noFill/>
          <a:ln w="9525">
            <a:noFill/>
            <a:miter lim="800000"/>
            <a:headEnd/>
            <a:tailEnd/>
          </a:ln>
        </p:spPr>
      </p:pic>
      <p:sp>
        <p:nvSpPr>
          <p:cNvPr id="5" name="Rectangle 4"/>
          <p:cNvSpPr/>
          <p:nvPr/>
        </p:nvSpPr>
        <p:spPr>
          <a:xfrm>
            <a:off x="152400" y="0"/>
            <a:ext cx="45720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Satellite Kindergarten Education Project – Kyrgyz Republic </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5181600" cy="32766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0" y="3352800"/>
            <a:ext cx="5213467" cy="35052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257800" y="1266825"/>
            <a:ext cx="3886200" cy="5591175"/>
          </a:xfrm>
          <a:prstGeom prst="rect">
            <a:avLst/>
          </a:prstGeom>
          <a:noFill/>
          <a:ln w="9525">
            <a:noFill/>
            <a:miter lim="800000"/>
            <a:headEnd/>
            <a:tailEnd/>
          </a:ln>
        </p:spPr>
      </p:pic>
      <p:sp>
        <p:nvSpPr>
          <p:cNvPr id="7" name="Rectangle 6"/>
          <p:cNvSpPr/>
          <p:nvPr/>
        </p:nvSpPr>
        <p:spPr>
          <a:xfrm>
            <a:off x="5181600" y="0"/>
            <a:ext cx="3962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81600" y="0"/>
            <a:ext cx="3962400" cy="1200329"/>
          </a:xfrm>
          <a:prstGeom prst="rect">
            <a:avLst/>
          </a:prstGeom>
          <a:solidFill>
            <a:srgbClr val="C00000"/>
          </a:solidFill>
        </p:spPr>
        <p:txBody>
          <a:bodyPr wrap="square" rtlCol="0">
            <a:spAutoFit/>
          </a:bodyPr>
          <a:lstStyle/>
          <a:p>
            <a:pPr algn="ctr"/>
            <a:r>
              <a:rPr lang="en-US" sz="2400" b="1" dirty="0" smtClean="0">
                <a:solidFill>
                  <a:schemeClr val="bg1"/>
                </a:solidFill>
              </a:rPr>
              <a:t>Madrasa ECD Programme of Aga Khan Foundation-</a:t>
            </a:r>
          </a:p>
          <a:p>
            <a:pPr algn="ctr"/>
            <a:r>
              <a:rPr lang="en-US" sz="2400" b="1" dirty="0" smtClean="0">
                <a:solidFill>
                  <a:schemeClr val="bg1"/>
                </a:solidFill>
              </a:rPr>
              <a:t> East Africa</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646237"/>
            <a:ext cx="8763000" cy="4525963"/>
          </a:xfrm>
        </p:spPr>
        <p:txBody>
          <a:bodyPr/>
          <a:lstStyle/>
          <a:p>
            <a:pPr>
              <a:buNone/>
            </a:pPr>
            <a:endParaRPr lang="en-US" dirty="0" smtClean="0"/>
          </a:p>
          <a:p>
            <a:pPr marL="0" indent="0">
              <a:buNone/>
            </a:pPr>
            <a:r>
              <a:rPr lang="en-US" dirty="0" smtClean="0"/>
              <a:t>Success towards sustainable ECD is just 5 steps away…</a:t>
            </a:r>
          </a:p>
          <a:p>
            <a:pPr>
              <a:buNone/>
            </a:pPr>
            <a:endParaRPr lang="en-US" dirty="0" smtClean="0"/>
          </a:p>
          <a:p>
            <a:pPr>
              <a:buNone/>
            </a:pPr>
            <a:endParaRPr lang="en-US" dirty="0"/>
          </a:p>
        </p:txBody>
      </p:sp>
      <p:pic>
        <p:nvPicPr>
          <p:cNvPr id="6" name="Picture 2"/>
          <p:cNvPicPr>
            <a:picLocks noChangeAspect="1" noChangeArrowheads="1"/>
          </p:cNvPicPr>
          <p:nvPr/>
        </p:nvPicPr>
        <p:blipFill>
          <a:blip r:embed="rId3" cstate="print"/>
          <a:stretch>
            <a:fillRect/>
          </a:stretch>
        </p:blipFill>
        <p:spPr bwMode="auto">
          <a:xfrm>
            <a:off x="457200" y="3352800"/>
            <a:ext cx="8073736" cy="32004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52400" y="76200"/>
            <a:ext cx="8686800" cy="15401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52400"/>
            <a:ext cx="5105400" cy="6477000"/>
          </a:xfrm>
        </p:spPr>
        <p:txBody>
          <a:bodyPr>
            <a:normAutofit fontScale="92500" lnSpcReduction="10000"/>
          </a:bodyPr>
          <a:lstStyle/>
          <a:p>
            <a:pPr marL="514350" indent="-514350">
              <a:lnSpc>
                <a:spcPct val="150000"/>
              </a:lnSpc>
              <a:spcBef>
                <a:spcPts val="0"/>
              </a:spcBef>
              <a:buFont typeface="+mj-lt"/>
              <a:buAutoNum type="arabicPeriod"/>
            </a:pPr>
            <a:r>
              <a:rPr lang="en-US" sz="2800" b="1" dirty="0" smtClean="0"/>
              <a:t>Developmentally appropriate practice in context</a:t>
            </a:r>
          </a:p>
          <a:p>
            <a:pPr marL="514350" indent="-514350">
              <a:lnSpc>
                <a:spcPct val="150000"/>
              </a:lnSpc>
              <a:spcBef>
                <a:spcPts val="0"/>
              </a:spcBef>
              <a:buFont typeface="+mj-lt"/>
              <a:buAutoNum type="arabicPeriod"/>
            </a:pPr>
            <a:r>
              <a:rPr lang="en-US" sz="2800" b="1" dirty="0" smtClean="0"/>
              <a:t>Policies, goals and designing desired approach</a:t>
            </a:r>
          </a:p>
          <a:p>
            <a:pPr marL="514350" indent="-514350">
              <a:lnSpc>
                <a:spcPct val="150000"/>
              </a:lnSpc>
              <a:spcBef>
                <a:spcPts val="0"/>
              </a:spcBef>
              <a:buFont typeface="+mj-lt"/>
              <a:buAutoNum type="arabicPeriod"/>
            </a:pPr>
            <a:r>
              <a:rPr lang="en-US" sz="2800" b="1" dirty="0" smtClean="0"/>
              <a:t>Integrated approach to service delivery/ Cross institutional synergy among various sectors</a:t>
            </a:r>
          </a:p>
          <a:p>
            <a:pPr marL="514350" indent="-514350">
              <a:lnSpc>
                <a:spcPct val="150000"/>
              </a:lnSpc>
              <a:spcBef>
                <a:spcPts val="0"/>
              </a:spcBef>
              <a:buFont typeface="+mj-lt"/>
              <a:buAutoNum type="arabicPeriod"/>
            </a:pPr>
            <a:r>
              <a:rPr lang="en-US" sz="2800" b="1" dirty="0" smtClean="0"/>
              <a:t>Effective Leadership and Management of service delivery</a:t>
            </a:r>
          </a:p>
          <a:p>
            <a:pPr marL="514350" indent="-514350">
              <a:lnSpc>
                <a:spcPct val="150000"/>
              </a:lnSpc>
              <a:spcBef>
                <a:spcPts val="0"/>
              </a:spcBef>
              <a:buFont typeface="+mj-lt"/>
              <a:buAutoNum type="arabicPeriod"/>
            </a:pPr>
            <a:r>
              <a:rPr lang="en-US" sz="2800" b="1" dirty="0" smtClean="0"/>
              <a:t>Partnership-Public, Private and Civil Society</a:t>
            </a:r>
          </a:p>
          <a:p>
            <a:endParaRPr lang="en-US" dirty="0" smtClean="0"/>
          </a:p>
          <a:p>
            <a:endParaRPr lang="en-US" dirty="0"/>
          </a:p>
        </p:txBody>
      </p:sp>
      <p:sp>
        <p:nvSpPr>
          <p:cNvPr id="4" name="Rectangle 3"/>
          <p:cNvSpPr/>
          <p:nvPr/>
        </p:nvSpPr>
        <p:spPr>
          <a:xfrm>
            <a:off x="5410200" y="152400"/>
            <a:ext cx="3581400" cy="647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srcRect/>
          <a:stretch>
            <a:fillRect/>
          </a:stretch>
        </p:blipFill>
        <p:spPr bwMode="auto">
          <a:xfrm>
            <a:off x="5486400" y="838200"/>
            <a:ext cx="3429000" cy="5181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57200" y="228600"/>
            <a:ext cx="8229600" cy="792162"/>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3600" b="1" dirty="0" smtClean="0">
                <a:solidFill>
                  <a:srgbClr val="002060"/>
                </a:solidFill>
              </a:rPr>
              <a:t>Today’s Session</a:t>
            </a:r>
          </a:p>
        </p:txBody>
      </p:sp>
      <p:sp>
        <p:nvSpPr>
          <p:cNvPr id="3" name="Content Placeholder 2"/>
          <p:cNvSpPr>
            <a:spLocks noGrp="1"/>
          </p:cNvSpPr>
          <p:nvPr>
            <p:ph sz="half" idx="1"/>
          </p:nvPr>
        </p:nvSpPr>
        <p:spPr>
          <a:xfrm>
            <a:off x="152400" y="1295400"/>
            <a:ext cx="5257800" cy="4946650"/>
          </a:xfrm>
        </p:spPr>
        <p:txBody>
          <a:bodyPr>
            <a:normAutofit fontScale="92500" lnSpcReduction="10000"/>
          </a:bodyPr>
          <a:lstStyle/>
          <a:p>
            <a:pPr marL="514350" indent="-514350">
              <a:lnSpc>
                <a:spcPct val="150000"/>
              </a:lnSpc>
              <a:buFont typeface="+mj-lt"/>
              <a:buAutoNum type="arabicPeriod"/>
              <a:defRPr/>
            </a:pPr>
            <a:r>
              <a:rPr lang="en-US" dirty="0" smtClean="0"/>
              <a:t>How Brain Develops</a:t>
            </a:r>
          </a:p>
          <a:p>
            <a:pPr marL="514350" indent="-514350">
              <a:lnSpc>
                <a:spcPct val="150000"/>
              </a:lnSpc>
              <a:buFont typeface="+mj-lt"/>
              <a:buAutoNum type="arabicPeriod"/>
              <a:defRPr/>
            </a:pPr>
            <a:r>
              <a:rPr lang="en-US" dirty="0" smtClean="0"/>
              <a:t>How to support Brain Development</a:t>
            </a:r>
          </a:p>
          <a:p>
            <a:pPr marL="514350" indent="-514350">
              <a:lnSpc>
                <a:spcPct val="150000"/>
              </a:lnSpc>
              <a:buFont typeface="+mj-lt"/>
              <a:buAutoNum type="arabicPeriod"/>
              <a:defRPr/>
            </a:pPr>
            <a:r>
              <a:rPr lang="en-US" dirty="0" smtClean="0"/>
              <a:t>Impact of toxic stress on brain development</a:t>
            </a:r>
          </a:p>
          <a:p>
            <a:pPr marL="514350" indent="-514350">
              <a:lnSpc>
                <a:spcPct val="150000"/>
              </a:lnSpc>
              <a:buFont typeface="+mj-lt"/>
              <a:buAutoNum type="arabicPeriod"/>
              <a:defRPr/>
            </a:pPr>
            <a:r>
              <a:rPr lang="en-US" dirty="0" smtClean="0"/>
              <a:t>Global best practices in ECD</a:t>
            </a:r>
          </a:p>
          <a:p>
            <a:pPr marL="514350" indent="-514350">
              <a:lnSpc>
                <a:spcPct val="150000"/>
              </a:lnSpc>
              <a:buFont typeface="+mj-lt"/>
              <a:buAutoNum type="arabicPeriod"/>
              <a:defRPr/>
            </a:pPr>
            <a:r>
              <a:rPr lang="en-US" dirty="0" smtClean="0"/>
              <a:t>Principles for sustainable ECD </a:t>
            </a:r>
            <a:r>
              <a:rPr lang="en-US" dirty="0" err="1" smtClean="0"/>
              <a:t>endeavours</a:t>
            </a:r>
            <a:endParaRPr lang="en-US" dirty="0"/>
          </a:p>
        </p:txBody>
      </p:sp>
      <p:pic>
        <p:nvPicPr>
          <p:cNvPr id="14340" name="Content Placeholder 4" descr="9 to 12.PNG"/>
          <p:cNvPicPr>
            <a:picLocks noGrp="1" noChangeAspect="1"/>
          </p:cNvPicPr>
          <p:nvPr>
            <p:ph sz="half" idx="2"/>
          </p:nvPr>
        </p:nvPicPr>
        <p:blipFill>
          <a:blip r:embed="rId2" cstate="print"/>
          <a:srcRect/>
          <a:stretch>
            <a:fillRect/>
          </a:stretch>
        </p:blipFill>
        <p:spPr bwMode="auto">
          <a:xfrm>
            <a:off x="5486400" y="1417638"/>
            <a:ext cx="3449638" cy="2243137"/>
          </a:xfrm>
          <a:prstGeom prst="rect">
            <a:avLst/>
          </a:prstGeom>
          <a:ln>
            <a:noFill/>
          </a:ln>
          <a:effectLst>
            <a:outerShdw blurRad="292100" dist="139700" dir="2700000" algn="tl" rotWithShape="0">
              <a:srgbClr val="333333">
                <a:alpha val="65000"/>
              </a:srgbClr>
            </a:outerShdw>
          </a:effectLst>
        </p:spPr>
      </p:pic>
      <p:pic>
        <p:nvPicPr>
          <p:cNvPr id="14341" name="Picture 5" descr="12 to 15 months.PNG"/>
          <p:cNvPicPr>
            <a:picLocks noChangeAspect="1"/>
          </p:cNvPicPr>
          <p:nvPr/>
        </p:nvPicPr>
        <p:blipFill>
          <a:blip r:embed="rId3" cstate="print"/>
          <a:srcRect/>
          <a:stretch>
            <a:fillRect/>
          </a:stretch>
        </p:blipFill>
        <p:spPr bwMode="auto">
          <a:xfrm>
            <a:off x="5486400" y="3890963"/>
            <a:ext cx="3449638" cy="24272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Alzheimer's blood test breakthrough could mean early detection"/>
          <p:cNvPicPr>
            <a:picLocks noChangeAspect="1" noChangeArrowheads="1"/>
          </p:cNvPicPr>
          <p:nvPr/>
        </p:nvPicPr>
        <p:blipFill>
          <a:blip r:embed="rId3" cstate="print"/>
          <a:srcRect l="266" r="9898"/>
          <a:stretch>
            <a:fillRect/>
          </a:stretch>
        </p:blipFill>
        <p:spPr bwMode="auto">
          <a:xfrm>
            <a:off x="0" y="0"/>
            <a:ext cx="9144000" cy="6858000"/>
          </a:xfrm>
          <a:prstGeom prst="rect">
            <a:avLst/>
          </a:prstGeom>
          <a:noFill/>
          <a:ln w="25400">
            <a:solidFill>
              <a:srgbClr val="5D919F"/>
            </a:solidFill>
            <a:miter lim="800000"/>
            <a:headEnd/>
            <a:tailEnd/>
          </a:ln>
        </p:spPr>
      </p:pic>
      <p:sp>
        <p:nvSpPr>
          <p:cNvPr id="15363" name="Content Placeholder 2"/>
          <p:cNvSpPr txBox="1">
            <a:spLocks/>
          </p:cNvSpPr>
          <p:nvPr/>
        </p:nvSpPr>
        <p:spPr bwMode="auto">
          <a:xfrm>
            <a:off x="212725" y="4846638"/>
            <a:ext cx="7635875" cy="1108075"/>
          </a:xfrm>
          <a:prstGeom prst="rect">
            <a:avLst/>
          </a:prstGeom>
          <a:noFill/>
          <a:ln w="9525">
            <a:noFill/>
            <a:miter lim="800000"/>
            <a:headEnd/>
            <a:tailEnd/>
          </a:ln>
        </p:spPr>
        <p:txBody>
          <a:bodyPr/>
          <a:lstStyle/>
          <a:p>
            <a:r>
              <a:rPr lang="en-US" altLang="en-US" sz="3200" dirty="0">
                <a:solidFill>
                  <a:schemeClr val="bg1"/>
                </a:solidFill>
              </a:rPr>
              <a:t>		</a:t>
            </a:r>
          </a:p>
        </p:txBody>
      </p:sp>
      <p:sp>
        <p:nvSpPr>
          <p:cNvPr id="15364" name="Rectangle 1"/>
          <p:cNvSpPr>
            <a:spLocks noChangeArrowheads="1"/>
          </p:cNvSpPr>
          <p:nvPr/>
        </p:nvSpPr>
        <p:spPr bwMode="auto">
          <a:xfrm>
            <a:off x="7285038" y="6634163"/>
            <a:ext cx="1858962" cy="246062"/>
          </a:xfrm>
          <a:prstGeom prst="rect">
            <a:avLst/>
          </a:prstGeom>
          <a:noFill/>
          <a:ln w="9525">
            <a:noFill/>
            <a:miter lim="800000"/>
            <a:headEnd/>
            <a:tailEnd/>
          </a:ln>
        </p:spPr>
        <p:txBody>
          <a:bodyPr>
            <a:spAutoFit/>
          </a:bodyPr>
          <a:lstStyle/>
          <a:p>
            <a:r>
              <a:rPr lang="en-US" altLang="en-US" sz="1000">
                <a:solidFill>
                  <a:schemeClr val="bg1"/>
                </a:solidFill>
                <a:latin typeface="Arial" pitchFamily="34" charset="0"/>
              </a:rPr>
              <a:t>http://</a:t>
            </a:r>
            <a:r>
              <a:rPr lang="en-US" altLang="en-US" sz="800">
                <a:solidFill>
                  <a:schemeClr val="bg1"/>
                </a:solidFill>
                <a:latin typeface="Arial" pitchFamily="34" charset="0"/>
              </a:rPr>
              <a:t>mbi.ufl.edu/brain-initiative</a:t>
            </a:r>
            <a:r>
              <a:rPr lang="en-US" altLang="en-US" sz="800">
                <a:latin typeface="Arial"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icture Placeholder 1"/>
          <p:cNvSpPr>
            <a:spLocks noGrp="1"/>
          </p:cNvSpPr>
          <p:nvPr>
            <p:ph type="pic" sz="quarter" idx="10"/>
          </p:nvPr>
        </p:nvSpPr>
        <p:spPr bwMode="auto">
          <a:xfrm>
            <a:off x="-19050" y="0"/>
            <a:ext cx="9182100" cy="6159500"/>
          </a:xfrm>
          <a:noFill/>
          <a:ln>
            <a:miter lim="800000"/>
            <a:headEnd/>
            <a:tailEnd/>
          </a:ln>
        </p:spPr>
      </p:sp>
      <p:sp>
        <p:nvSpPr>
          <p:cNvPr id="20483" name="Title 1"/>
          <p:cNvSpPr>
            <a:spLocks noGrp="1"/>
          </p:cNvSpPr>
          <p:nvPr>
            <p:ph type="title" idx="4294967295"/>
          </p:nvPr>
        </p:nvSpPr>
        <p:spPr bwMode="auto">
          <a:xfrm>
            <a:off x="0" y="457200"/>
            <a:ext cx="6553200" cy="1143000"/>
          </a:xfrm>
          <a:prstGeom prst="rect">
            <a:avLst/>
          </a:prstGeom>
          <a:noFill/>
          <a:ln>
            <a:miter lim="800000"/>
            <a:headEnd/>
            <a:tailEnd/>
          </a:ln>
        </p:spPr>
        <p:txBody>
          <a:bodyPr/>
          <a:lstStyle/>
          <a:p>
            <a:pPr eaLnBrk="1" hangingPunct="1"/>
            <a:r>
              <a:rPr lang="en-US" altLang="en-US" sz="6000" smtClean="0">
                <a:solidFill>
                  <a:srgbClr val="FFFFFF"/>
                </a:solidFill>
              </a:rPr>
              <a:t>Did you know?</a:t>
            </a:r>
          </a:p>
        </p:txBody>
      </p:sp>
      <p:sp>
        <p:nvSpPr>
          <p:cNvPr id="5" name="amazingBrainLinkArea">
            <a:hlinkClick r:id="" action="ppaction://noaction"/>
          </p:cNvPr>
          <p:cNvSpPr/>
          <p:nvPr/>
        </p:nvSpPr>
        <p:spPr>
          <a:xfrm>
            <a:off x="152400" y="2895600"/>
            <a:ext cx="14478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intricateDaceLinkArea">
            <a:hlinkClick r:id="rId3" action="ppaction://hlinksldjump"/>
          </p:cNvPr>
          <p:cNvSpPr/>
          <p:nvPr/>
        </p:nvSpPr>
        <p:spPr>
          <a:xfrm>
            <a:off x="152400" y="4191000"/>
            <a:ext cx="1676400"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brainForLifeLinkArea">
            <a:hlinkClick r:id="" action="ppaction://noaction"/>
          </p:cNvPr>
          <p:cNvSpPr/>
          <p:nvPr/>
        </p:nvSpPr>
        <p:spPr>
          <a:xfrm>
            <a:off x="152400" y="3657600"/>
            <a:ext cx="16764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5847" name="Picture 9" descr="http://t3.gstatic.com/images?q=tbn:ANd9GcS7TBZFMNk6nnh6oOtHPH7HSUN2wAqkxI77X0G10LTQPNknA9oj"/>
          <p:cNvPicPr>
            <a:picLocks noChangeAspect="1" noChangeArrowheads="1"/>
          </p:cNvPicPr>
          <p:nvPr/>
        </p:nvPicPr>
        <p:blipFill>
          <a:blip r:embed="rId4" cstate="print">
            <a:extLst/>
          </a:blip>
          <a:srcRect/>
          <a:stretch>
            <a:fillRect/>
          </a:stretch>
        </p:blipFill>
        <p:spPr bwMode="auto">
          <a:xfrm>
            <a:off x="0" y="0"/>
            <a:ext cx="9144000" cy="6857999"/>
          </a:xfrm>
          <a:prstGeom prst="rect">
            <a:avLst/>
          </a:prstGeom>
          <a:noFill/>
          <a:ln>
            <a:noFill/>
          </a:ln>
          <a:effectLst>
            <a:glow rad="228600">
              <a:schemeClr val="bg1">
                <a:alpha val="40000"/>
              </a:schemeClr>
            </a:glow>
          </a:effectLst>
          <a:extLst/>
        </p:spPr>
      </p:pic>
      <p:sp>
        <p:nvSpPr>
          <p:cNvPr id="20488" name="TextBox 1"/>
          <p:cNvSpPr txBox="1">
            <a:spLocks noChangeArrowheads="1"/>
          </p:cNvSpPr>
          <p:nvPr/>
        </p:nvSpPr>
        <p:spPr bwMode="auto">
          <a:xfrm>
            <a:off x="2209800" y="4419600"/>
            <a:ext cx="2505075" cy="338138"/>
          </a:xfrm>
          <a:prstGeom prst="rect">
            <a:avLst/>
          </a:prstGeom>
          <a:noFill/>
          <a:ln w="9525">
            <a:noFill/>
            <a:miter lim="800000"/>
            <a:headEnd/>
            <a:tailEnd/>
          </a:ln>
        </p:spPr>
        <p:txBody>
          <a:bodyPr>
            <a:spAutoFit/>
          </a:bodyPr>
          <a:lstStyle/>
          <a:p>
            <a:r>
              <a:rPr lang="en-US" altLang="en-US" sz="1600">
                <a:latin typeface="Calibri" pitchFamily="34" charset="0"/>
              </a:rPr>
              <a:t>stardustobservatory.org</a:t>
            </a:r>
          </a:p>
        </p:txBody>
      </p:sp>
      <p:sp>
        <p:nvSpPr>
          <p:cNvPr id="37896" name="TextBox 16"/>
          <p:cNvSpPr txBox="1">
            <a:spLocks noChangeArrowheads="1"/>
          </p:cNvSpPr>
          <p:nvPr/>
        </p:nvSpPr>
        <p:spPr bwMode="auto">
          <a:xfrm>
            <a:off x="533400" y="533400"/>
            <a:ext cx="8077200" cy="5078313"/>
          </a:xfrm>
          <a:prstGeom prst="rect">
            <a:avLst/>
          </a:prstGeom>
          <a:noFill/>
          <a:ln w="9525">
            <a:noFill/>
            <a:miter lim="800000"/>
            <a:headEnd/>
            <a:tailEnd/>
          </a:ln>
        </p:spPr>
        <p:txBody>
          <a:bodyPr wrap="square">
            <a:spAutoFit/>
          </a:bodyPr>
          <a:lstStyle/>
          <a:p>
            <a:r>
              <a:rPr lang="en-US" altLang="en-US" sz="4000" b="1" dirty="0">
                <a:solidFill>
                  <a:srgbClr val="FFFF99"/>
                </a:solidFill>
              </a:rPr>
              <a:t>Did you know …..</a:t>
            </a:r>
          </a:p>
          <a:p>
            <a:r>
              <a:rPr lang="en-US" altLang="en-US" sz="4000" b="1" dirty="0">
                <a:solidFill>
                  <a:srgbClr val="FFFF99"/>
                </a:solidFill>
              </a:rPr>
              <a:t>…a human brain is the most complex and profound object in the universe</a:t>
            </a:r>
            <a:r>
              <a:rPr lang="en-US" altLang="en-US" sz="4000" b="1" dirty="0" smtClean="0">
                <a:solidFill>
                  <a:srgbClr val="FFFF99"/>
                </a:solidFill>
              </a:rPr>
              <a:t>.</a:t>
            </a:r>
          </a:p>
          <a:p>
            <a:endParaRPr lang="en-US" altLang="en-US" sz="4000" b="1" dirty="0">
              <a:solidFill>
                <a:srgbClr val="FFFF99"/>
              </a:solidFill>
            </a:endParaRPr>
          </a:p>
          <a:p>
            <a:r>
              <a:rPr lang="en-US" altLang="en-US" sz="4000" b="1" dirty="0">
                <a:solidFill>
                  <a:srgbClr val="FFFF99"/>
                </a:solidFill>
              </a:rPr>
              <a:t>…the galaxy has 100 billion stars and a human brain has 100 billion neurons.</a:t>
            </a:r>
          </a:p>
          <a:p>
            <a:endParaRPr lang="en-US" altLang="en-US" sz="4400" dirty="0">
              <a:solidFill>
                <a:srgbClr val="FFFFFF"/>
              </a:solidFill>
              <a:latin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p:cNvPicPr>
          <p:nvPr/>
        </p:nvPicPr>
        <p:blipFill>
          <a:blip r:embed="rId3" cstate="print"/>
          <a:srcRect b="-3333"/>
          <a:stretch>
            <a:fillRect/>
          </a:stretch>
        </p:blipFill>
        <p:spPr bwMode="auto">
          <a:xfrm>
            <a:off x="-39688" y="0"/>
            <a:ext cx="9183688" cy="7254875"/>
          </a:xfrm>
          <a:prstGeom prst="rect">
            <a:avLst/>
          </a:prstGeom>
          <a:noFill/>
          <a:ln w="9525">
            <a:noFill/>
            <a:miter lim="800000"/>
            <a:headEnd/>
            <a:tailEnd/>
          </a:ln>
        </p:spPr>
      </p:pic>
      <p:sp>
        <p:nvSpPr>
          <p:cNvPr id="21507" name="TextBox 8"/>
          <p:cNvSpPr txBox="1">
            <a:spLocks noChangeArrowheads="1"/>
          </p:cNvSpPr>
          <p:nvPr/>
        </p:nvSpPr>
        <p:spPr bwMode="auto">
          <a:xfrm>
            <a:off x="231775" y="5138738"/>
            <a:ext cx="8958263" cy="1754187"/>
          </a:xfrm>
          <a:prstGeom prst="rect">
            <a:avLst/>
          </a:prstGeom>
          <a:noFill/>
          <a:ln w="9525">
            <a:noFill/>
            <a:miter lim="800000"/>
            <a:headEnd/>
            <a:tailEnd/>
          </a:ln>
        </p:spPr>
        <p:txBody>
          <a:bodyPr>
            <a:spAutoFit/>
          </a:bodyPr>
          <a:lstStyle/>
          <a:p>
            <a:r>
              <a:rPr lang="en-US" altLang="en-US" sz="5400" b="1">
                <a:solidFill>
                  <a:srgbClr val="E2F8FF"/>
                </a:solidFill>
              </a:rPr>
              <a:t>Every child is born </a:t>
            </a:r>
          </a:p>
          <a:p>
            <a:r>
              <a:rPr lang="en-US" altLang="en-US" sz="5400" b="1">
                <a:solidFill>
                  <a:srgbClr val="E2F8FF"/>
                </a:solidFill>
              </a:rPr>
              <a:t>with enormous potential.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990600" y="457200"/>
            <a:ext cx="65532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6000" smtClean="0">
                <a:solidFill>
                  <a:srgbClr val="FFFFFF"/>
                </a:solidFill>
              </a:rPr>
              <a:t>Did you know?</a:t>
            </a:r>
          </a:p>
        </p:txBody>
      </p:sp>
      <p:sp>
        <p:nvSpPr>
          <p:cNvPr id="5" name="amazingBrainLinkArea">
            <a:hlinkClick r:id="rId3" action="ppaction://hlinksldjump"/>
          </p:cNvPr>
          <p:cNvSpPr/>
          <p:nvPr/>
        </p:nvSpPr>
        <p:spPr>
          <a:xfrm>
            <a:off x="152400" y="2895600"/>
            <a:ext cx="14478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intricateDaceLinkArea">
            <a:hlinkClick r:id="" action="ppaction://noaction"/>
          </p:cNvPr>
          <p:cNvSpPr/>
          <p:nvPr/>
        </p:nvSpPr>
        <p:spPr>
          <a:xfrm>
            <a:off x="152400" y="4191000"/>
            <a:ext cx="1676400"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brainForLifeLinkArea">
            <a:hlinkClick r:id="rId4" action="ppaction://hlinksldjump"/>
          </p:cNvPr>
          <p:cNvSpPr/>
          <p:nvPr/>
        </p:nvSpPr>
        <p:spPr>
          <a:xfrm>
            <a:off x="152400" y="3657600"/>
            <a:ext cx="16764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5847" name="Picture 9"/>
          <p:cNvPicPr>
            <a:picLocks noChangeAspect="1" noChangeArrowheads="1"/>
          </p:cNvPicPr>
          <p:nvPr/>
        </p:nvPicPr>
        <p:blipFill>
          <a:blip r:embed="rId5" cstate="print">
            <a:extLst>
              <a:ext uri="{28A0092B-C50C-407E-A947-70E740481C1C}"/>
            </a:extLst>
          </a:blip>
          <a:stretch>
            <a:fillRect/>
          </a:stretch>
        </p:blipFill>
        <p:spPr bwMode="auto">
          <a:xfrm>
            <a:off x="320040" y="381000"/>
            <a:ext cx="8572500" cy="5638799"/>
          </a:xfrm>
          <a:prstGeom prst="rect">
            <a:avLst/>
          </a:prstGeom>
          <a:noFill/>
          <a:ln>
            <a:noFill/>
          </a:ln>
          <a:effectLst>
            <a:glow rad="228600">
              <a:schemeClr val="bg1">
                <a:alpha val="40000"/>
              </a:schemeClr>
            </a:glow>
          </a:effectLst>
          <a:extLst/>
        </p:spPr>
      </p:pic>
      <p:sp>
        <p:nvSpPr>
          <p:cNvPr id="22535" name="TextBox 1"/>
          <p:cNvSpPr txBox="1">
            <a:spLocks noChangeArrowheads="1"/>
          </p:cNvSpPr>
          <p:nvPr/>
        </p:nvSpPr>
        <p:spPr bwMode="auto">
          <a:xfrm>
            <a:off x="6638925" y="6215063"/>
            <a:ext cx="2505075" cy="338137"/>
          </a:xfrm>
          <a:prstGeom prst="rect">
            <a:avLst/>
          </a:prstGeom>
          <a:noFill/>
          <a:ln w="9525">
            <a:noFill/>
            <a:miter lim="800000"/>
            <a:headEnd/>
            <a:tailEnd/>
          </a:ln>
        </p:spPr>
        <p:txBody>
          <a:bodyPr>
            <a:spAutoFit/>
          </a:bodyPr>
          <a:lstStyle/>
          <a:p>
            <a:r>
              <a:rPr lang="en-US" altLang="en-US" sz="1600" dirty="0">
                <a:latin typeface="Calibri" pitchFamily="34" charset="0"/>
              </a:rPr>
              <a:t>stardustobservatory.org</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txBox="1">
            <a:spLocks/>
          </p:cNvSpPr>
          <p:nvPr/>
        </p:nvSpPr>
        <p:spPr bwMode="auto">
          <a:xfrm>
            <a:off x="5063798" y="1660634"/>
            <a:ext cx="3975100" cy="3810000"/>
          </a:xfrm>
          <a:prstGeom prst="rect">
            <a:avLst/>
          </a:prstGeom>
          <a:noFill/>
          <a:ln w="9525">
            <a:noFill/>
            <a:miter lim="800000"/>
            <a:headEnd/>
            <a:tailEnd/>
          </a:ln>
        </p:spPr>
        <p:txBody>
          <a:bodyPr/>
          <a:lstStyle/>
          <a:p>
            <a:pPr algn="ctr">
              <a:lnSpc>
                <a:spcPct val="150000"/>
              </a:lnSpc>
              <a:buFont typeface="Arial" pitchFamily="34" charset="0"/>
              <a:buNone/>
            </a:pPr>
            <a:r>
              <a:rPr lang="en-US" altLang="en-US" sz="4000" b="1" dirty="0">
                <a:solidFill>
                  <a:srgbClr val="000000"/>
                </a:solidFill>
              </a:rPr>
              <a:t>The brain is developing before we are born. </a:t>
            </a:r>
          </a:p>
        </p:txBody>
      </p:sp>
      <p:pic>
        <p:nvPicPr>
          <p:cNvPr id="28675" name="Picture 1"/>
          <p:cNvPicPr>
            <a:picLocks noChangeAspect="1"/>
          </p:cNvPicPr>
          <p:nvPr/>
        </p:nvPicPr>
        <p:blipFill>
          <a:blip r:embed="rId3" cstate="print"/>
          <a:srcRect/>
          <a:stretch>
            <a:fillRect/>
          </a:stretch>
        </p:blipFill>
        <p:spPr bwMode="auto">
          <a:xfrm>
            <a:off x="0" y="-15766"/>
            <a:ext cx="5105400" cy="69290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txBox="1">
            <a:spLocks/>
          </p:cNvSpPr>
          <p:nvPr/>
        </p:nvSpPr>
        <p:spPr bwMode="auto">
          <a:xfrm>
            <a:off x="4800600" y="685800"/>
            <a:ext cx="4114800" cy="5105400"/>
          </a:xfrm>
          <a:prstGeom prst="rect">
            <a:avLst/>
          </a:prstGeom>
          <a:noFill/>
          <a:ln w="9525">
            <a:noFill/>
            <a:miter lim="800000"/>
            <a:headEnd/>
            <a:tailEnd/>
          </a:ln>
        </p:spPr>
        <p:txBody>
          <a:bodyPr/>
          <a:lstStyle/>
          <a:p>
            <a:pPr algn="ctr" eaLnBrk="0" hangingPunct="0">
              <a:lnSpc>
                <a:spcPct val="150000"/>
              </a:lnSpc>
            </a:pPr>
            <a:r>
              <a:rPr lang="en-US" altLang="en-US" sz="3600" b="1" dirty="0"/>
              <a:t>It is the minute-by-minute, day-by-day events of nurturing that shape early brain development</a:t>
            </a:r>
            <a:r>
              <a:rPr lang="en-US" altLang="en-US" sz="3600" dirty="0"/>
              <a:t>.  </a:t>
            </a:r>
          </a:p>
        </p:txBody>
      </p:sp>
      <p:pic>
        <p:nvPicPr>
          <p:cNvPr id="30723" name="Picture 1"/>
          <p:cNvPicPr>
            <a:picLocks noChangeAspect="1"/>
          </p:cNvPicPr>
          <p:nvPr/>
        </p:nvPicPr>
        <p:blipFill>
          <a:blip r:embed="rId3" cstate="print"/>
          <a:srcRect/>
          <a:stretch>
            <a:fillRect/>
          </a:stretch>
        </p:blipFill>
        <p:spPr bwMode="auto">
          <a:xfrm>
            <a:off x="0" y="0"/>
            <a:ext cx="4724400" cy="62404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1"/>
          <p:cNvSpPr>
            <a:spLocks noChangeArrowheads="1"/>
          </p:cNvSpPr>
          <p:nvPr/>
        </p:nvSpPr>
        <p:spPr bwMode="auto">
          <a:xfrm rot="10800000">
            <a:off x="5581650" y="1066800"/>
            <a:ext cx="3562350" cy="4648200"/>
          </a:xfrm>
          <a:prstGeom prst="rect">
            <a:avLst/>
          </a:prstGeom>
          <a:solidFill>
            <a:schemeClr val="accent3">
              <a:lumMod val="20000"/>
              <a:lumOff val="80000"/>
            </a:schemeClr>
          </a:solidFill>
          <a:ln w="9525">
            <a:noFill/>
            <a:miter lim="800000"/>
            <a:headEnd/>
            <a:tailEnd/>
          </a:ln>
          <a:effectLst/>
        </p:spPr>
        <p:txBody>
          <a:bodyPr wrap="none" anchor="ctr"/>
          <a:lstStyle/>
          <a:p>
            <a:pPr fontAlgn="auto">
              <a:spcBef>
                <a:spcPts val="0"/>
              </a:spcBef>
              <a:spcAft>
                <a:spcPts val="0"/>
              </a:spcAft>
              <a:defRPr/>
            </a:pPr>
            <a:endParaRPr lang="en-CA">
              <a:latin typeface="Calibri" charset="0"/>
              <a:ea typeface="MS PGothic" charset="0"/>
              <a:cs typeface="MS PGothic" charset="0"/>
            </a:endParaRPr>
          </a:p>
        </p:txBody>
      </p:sp>
      <p:sp>
        <p:nvSpPr>
          <p:cNvPr id="51" name="PPTShape_0"/>
          <p:cNvSpPr>
            <a:spLocks noChangeArrowheads="1"/>
          </p:cNvSpPr>
          <p:nvPr/>
        </p:nvSpPr>
        <p:spPr bwMode="auto">
          <a:xfrm>
            <a:off x="914400" y="1066800"/>
            <a:ext cx="4648200" cy="4643438"/>
          </a:xfrm>
          <a:prstGeom prst="rect">
            <a:avLst/>
          </a:prstGeom>
          <a:solidFill>
            <a:schemeClr val="accent5">
              <a:lumMod val="20000"/>
              <a:lumOff val="80000"/>
            </a:schemeClr>
          </a:solidFill>
          <a:ln w="9525">
            <a:noFill/>
            <a:miter lim="800000"/>
            <a:headEnd/>
            <a:tailEnd/>
          </a:ln>
          <a:effectLst/>
        </p:spPr>
        <p:txBody>
          <a:bodyPr wrap="none" anchor="ctr"/>
          <a:lstStyle/>
          <a:p>
            <a:pPr fontAlgn="auto">
              <a:spcBef>
                <a:spcPts val="0"/>
              </a:spcBef>
              <a:spcAft>
                <a:spcPts val="0"/>
              </a:spcAft>
              <a:defRPr/>
            </a:pPr>
            <a:endParaRPr lang="en-CA">
              <a:latin typeface="Calibri" charset="0"/>
              <a:ea typeface="MS PGothic" charset="0"/>
              <a:cs typeface="MS PGothic" charset="0"/>
            </a:endParaRPr>
          </a:p>
        </p:txBody>
      </p:sp>
      <p:sp>
        <p:nvSpPr>
          <p:cNvPr id="38916" name="Line 37"/>
          <p:cNvSpPr>
            <a:spLocks noChangeShapeType="1"/>
          </p:cNvSpPr>
          <p:nvPr/>
        </p:nvSpPr>
        <p:spPr bwMode="auto">
          <a:xfrm flipH="1">
            <a:off x="5548313" y="1066800"/>
            <a:ext cx="14287" cy="4665663"/>
          </a:xfrm>
          <a:prstGeom prst="line">
            <a:avLst/>
          </a:prstGeom>
          <a:noFill/>
          <a:ln w="22225">
            <a:solidFill>
              <a:schemeClr val="tx1"/>
            </a:solidFill>
            <a:prstDash val="sysDot"/>
            <a:round/>
            <a:headEnd/>
            <a:tailEnd/>
          </a:ln>
        </p:spPr>
        <p:txBody>
          <a:bodyPr/>
          <a:lstStyle/>
          <a:p>
            <a:endParaRPr lang="en-US"/>
          </a:p>
        </p:txBody>
      </p:sp>
      <p:sp>
        <p:nvSpPr>
          <p:cNvPr id="38917" name="Rectangle 11"/>
          <p:cNvSpPr txBox="1">
            <a:spLocks noChangeArrowheads="1"/>
          </p:cNvSpPr>
          <p:nvPr/>
        </p:nvSpPr>
        <p:spPr bwMode="auto">
          <a:xfrm>
            <a:off x="-12700" y="0"/>
            <a:ext cx="9145588" cy="685800"/>
          </a:xfrm>
          <a:prstGeom prst="rect">
            <a:avLst/>
          </a:prstGeom>
          <a:noFill/>
          <a:ln w="9525">
            <a:noFill/>
            <a:miter lim="800000"/>
            <a:headEnd/>
            <a:tailEnd/>
          </a:ln>
        </p:spPr>
        <p:txBody>
          <a:bodyPr anchor="ctr"/>
          <a:lstStyle/>
          <a:p>
            <a:pPr algn="ctr"/>
            <a:r>
              <a:rPr lang="en-US" altLang="en-US" sz="2800"/>
              <a:t>`</a:t>
            </a:r>
            <a:r>
              <a:rPr lang="en-US" altLang="en-US" sz="2800" b="1"/>
              <a:t>Sensitive periods</a:t>
            </a:r>
            <a:r>
              <a:rPr lang="ja-JP" altLang="en-US" sz="2800" b="1"/>
              <a:t>’</a:t>
            </a:r>
            <a:r>
              <a:rPr lang="en-US" altLang="ja-JP" sz="2800" b="1"/>
              <a:t> in early brain development</a:t>
            </a:r>
            <a:endParaRPr lang="en-US" altLang="en-US" sz="2800" b="1"/>
          </a:p>
        </p:txBody>
      </p:sp>
      <p:sp>
        <p:nvSpPr>
          <p:cNvPr id="38918" name="Text Box 22"/>
          <p:cNvSpPr txBox="1">
            <a:spLocks noChangeArrowheads="1"/>
          </p:cNvSpPr>
          <p:nvPr/>
        </p:nvSpPr>
        <p:spPr bwMode="auto">
          <a:xfrm>
            <a:off x="-36513" y="1160463"/>
            <a:ext cx="936626"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rPr>
              <a:t>High</a:t>
            </a:r>
          </a:p>
        </p:txBody>
      </p:sp>
      <p:sp>
        <p:nvSpPr>
          <p:cNvPr id="38919" name="Text Box 23"/>
          <p:cNvSpPr txBox="1">
            <a:spLocks noChangeArrowheads="1"/>
          </p:cNvSpPr>
          <p:nvPr/>
        </p:nvSpPr>
        <p:spPr bwMode="auto">
          <a:xfrm>
            <a:off x="34925" y="5480050"/>
            <a:ext cx="936625"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rPr>
              <a:t>Low</a:t>
            </a:r>
          </a:p>
        </p:txBody>
      </p:sp>
      <p:sp>
        <p:nvSpPr>
          <p:cNvPr id="38920" name="Text Box 34"/>
          <p:cNvSpPr txBox="1">
            <a:spLocks noChangeArrowheads="1"/>
          </p:cNvSpPr>
          <p:nvPr/>
        </p:nvSpPr>
        <p:spPr bwMode="auto">
          <a:xfrm>
            <a:off x="1930400" y="685800"/>
            <a:ext cx="3168650" cy="396875"/>
          </a:xfrm>
          <a:prstGeom prst="rect">
            <a:avLst/>
          </a:prstGeom>
          <a:noFill/>
          <a:ln w="9525">
            <a:noFill/>
            <a:miter lim="800000"/>
            <a:headEnd/>
            <a:tailEnd/>
          </a:ln>
        </p:spPr>
        <p:txBody>
          <a:bodyPr>
            <a:spAutoFit/>
          </a:bodyPr>
          <a:lstStyle/>
          <a:p>
            <a:pPr>
              <a:spcBef>
                <a:spcPct val="50000"/>
              </a:spcBef>
            </a:pPr>
            <a:r>
              <a:rPr lang="ja-JP" altLang="en-US" sz="2000">
                <a:latin typeface="Arial" pitchFamily="34" charset="0"/>
              </a:rPr>
              <a:t>“</a:t>
            </a:r>
            <a:r>
              <a:rPr lang="en-US" altLang="ja-JP" sz="2000">
                <a:latin typeface="Arial" pitchFamily="34" charset="0"/>
              </a:rPr>
              <a:t>Pre-school</a:t>
            </a:r>
            <a:r>
              <a:rPr lang="ja-JP" altLang="en-US" sz="2000">
                <a:latin typeface="Arial" pitchFamily="34" charset="0"/>
              </a:rPr>
              <a:t>”</a:t>
            </a:r>
            <a:r>
              <a:rPr lang="en-US" altLang="ja-JP" sz="2000">
                <a:latin typeface="Arial" pitchFamily="34" charset="0"/>
              </a:rPr>
              <a:t> years</a:t>
            </a:r>
            <a:endParaRPr lang="en-US" altLang="en-US" sz="2000">
              <a:latin typeface="Arial" pitchFamily="34" charset="0"/>
            </a:endParaRPr>
          </a:p>
        </p:txBody>
      </p:sp>
      <p:sp>
        <p:nvSpPr>
          <p:cNvPr id="38921" name="Text Box 35"/>
          <p:cNvSpPr txBox="1">
            <a:spLocks noChangeArrowheads="1"/>
          </p:cNvSpPr>
          <p:nvPr/>
        </p:nvSpPr>
        <p:spPr bwMode="auto">
          <a:xfrm>
            <a:off x="6683375" y="685800"/>
            <a:ext cx="2232025"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rPr>
              <a:t>School</a:t>
            </a:r>
            <a:r>
              <a:rPr lang="en-US" altLang="en-US" sz="2000">
                <a:latin typeface="Calibri" pitchFamily="34" charset="0"/>
              </a:rPr>
              <a:t> years</a:t>
            </a:r>
          </a:p>
        </p:txBody>
      </p:sp>
      <p:sp>
        <p:nvSpPr>
          <p:cNvPr id="38922" name="Text Box 39"/>
          <p:cNvSpPr txBox="1">
            <a:spLocks noChangeArrowheads="1"/>
          </p:cNvSpPr>
          <p:nvPr/>
        </p:nvSpPr>
        <p:spPr bwMode="auto">
          <a:xfrm rot="-5400000">
            <a:off x="-1069181" y="2626519"/>
            <a:ext cx="2595562" cy="457200"/>
          </a:xfrm>
          <a:prstGeom prst="rect">
            <a:avLst/>
          </a:prstGeom>
          <a:noFill/>
          <a:ln w="9525">
            <a:noFill/>
            <a:miter lim="800000"/>
            <a:headEnd/>
            <a:tailEnd/>
          </a:ln>
        </p:spPr>
        <p:txBody>
          <a:bodyPr>
            <a:spAutoFit/>
          </a:bodyPr>
          <a:lstStyle/>
          <a:p>
            <a:pPr>
              <a:spcBef>
                <a:spcPct val="50000"/>
              </a:spcBef>
            </a:pPr>
            <a:r>
              <a:rPr lang="en-US" altLang="en-US" sz="2400">
                <a:latin typeface="Arial" pitchFamily="34" charset="0"/>
              </a:rPr>
              <a:t>Sensitivity</a:t>
            </a:r>
          </a:p>
        </p:txBody>
      </p:sp>
      <p:sp>
        <p:nvSpPr>
          <p:cNvPr id="21" name="Freeform 20"/>
          <p:cNvSpPr/>
          <p:nvPr/>
        </p:nvSpPr>
        <p:spPr>
          <a:xfrm>
            <a:off x="835025" y="1384300"/>
            <a:ext cx="8388350" cy="4230688"/>
          </a:xfrm>
          <a:custGeom>
            <a:avLst/>
            <a:gdLst>
              <a:gd name="connsiteX0" fmla="*/ 0 w 8387644"/>
              <a:gd name="connsiteY0" fmla="*/ 139230 h 4229571"/>
              <a:gd name="connsiteX1" fmla="*/ 519289 w 8387644"/>
              <a:gd name="connsiteY1" fmla="*/ 48919 h 4229571"/>
              <a:gd name="connsiteX2" fmla="*/ 925689 w 8387644"/>
              <a:gd name="connsiteY2" fmla="*/ 3763 h 4229571"/>
              <a:gd name="connsiteX3" fmla="*/ 1377244 w 8387644"/>
              <a:gd name="connsiteY3" fmla="*/ 26341 h 4229571"/>
              <a:gd name="connsiteX4" fmla="*/ 1682044 w 8387644"/>
              <a:gd name="connsiteY4" fmla="*/ 150519 h 4229571"/>
              <a:gd name="connsiteX5" fmla="*/ 2099733 w 8387644"/>
              <a:gd name="connsiteY5" fmla="*/ 489186 h 4229571"/>
              <a:gd name="connsiteX6" fmla="*/ 2980266 w 8387644"/>
              <a:gd name="connsiteY6" fmla="*/ 1539052 h 4229571"/>
              <a:gd name="connsiteX7" fmla="*/ 3556000 w 8387644"/>
              <a:gd name="connsiteY7" fmla="*/ 2453452 h 4229571"/>
              <a:gd name="connsiteX8" fmla="*/ 3872089 w 8387644"/>
              <a:gd name="connsiteY8" fmla="*/ 3006608 h 4229571"/>
              <a:gd name="connsiteX9" fmla="*/ 4097866 w 8387644"/>
              <a:gd name="connsiteY9" fmla="*/ 3345274 h 4229571"/>
              <a:gd name="connsiteX10" fmla="*/ 4470400 w 8387644"/>
              <a:gd name="connsiteY10" fmla="*/ 3683941 h 4229571"/>
              <a:gd name="connsiteX11" fmla="*/ 5667022 w 8387644"/>
              <a:gd name="connsiteY11" fmla="*/ 3932297 h 4229571"/>
              <a:gd name="connsiteX12" fmla="*/ 7270044 w 8387644"/>
              <a:gd name="connsiteY12" fmla="*/ 4180652 h 4229571"/>
              <a:gd name="connsiteX13" fmla="*/ 8387644 w 8387644"/>
              <a:gd name="connsiteY13" fmla="*/ 4225808 h 422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7644" h="4229571">
                <a:moveTo>
                  <a:pt x="0" y="139230"/>
                </a:moveTo>
                <a:cubicBezTo>
                  <a:pt x="182504" y="105363"/>
                  <a:pt x="365008" y="71497"/>
                  <a:pt x="519289" y="48919"/>
                </a:cubicBezTo>
                <a:cubicBezTo>
                  <a:pt x="673570" y="26341"/>
                  <a:pt x="782697" y="7526"/>
                  <a:pt x="925689" y="3763"/>
                </a:cubicBezTo>
                <a:cubicBezTo>
                  <a:pt x="1068681" y="0"/>
                  <a:pt x="1251185" y="1882"/>
                  <a:pt x="1377244" y="26341"/>
                </a:cubicBezTo>
                <a:cubicBezTo>
                  <a:pt x="1503303" y="50800"/>
                  <a:pt x="1561629" y="73378"/>
                  <a:pt x="1682044" y="150519"/>
                </a:cubicBezTo>
                <a:cubicBezTo>
                  <a:pt x="1802459" y="227660"/>
                  <a:pt x="1883363" y="257764"/>
                  <a:pt x="2099733" y="489186"/>
                </a:cubicBezTo>
                <a:cubicBezTo>
                  <a:pt x="2316103" y="720608"/>
                  <a:pt x="2737555" y="1211674"/>
                  <a:pt x="2980266" y="1539052"/>
                </a:cubicBezTo>
                <a:cubicBezTo>
                  <a:pt x="3222977" y="1866430"/>
                  <a:pt x="3407363" y="2208859"/>
                  <a:pt x="3556000" y="2453452"/>
                </a:cubicBezTo>
                <a:cubicBezTo>
                  <a:pt x="3704637" y="2698045"/>
                  <a:pt x="3781778" y="2857971"/>
                  <a:pt x="3872089" y="3006608"/>
                </a:cubicBezTo>
                <a:cubicBezTo>
                  <a:pt x="3962400" y="3155245"/>
                  <a:pt x="3998147" y="3232385"/>
                  <a:pt x="4097866" y="3345274"/>
                </a:cubicBezTo>
                <a:cubicBezTo>
                  <a:pt x="4197585" y="3458163"/>
                  <a:pt x="4208874" y="3586104"/>
                  <a:pt x="4470400" y="3683941"/>
                </a:cubicBezTo>
                <a:cubicBezTo>
                  <a:pt x="4731926" y="3781778"/>
                  <a:pt x="5200415" y="3849512"/>
                  <a:pt x="5667022" y="3932297"/>
                </a:cubicBezTo>
                <a:cubicBezTo>
                  <a:pt x="6133629" y="4015082"/>
                  <a:pt x="6816607" y="4131733"/>
                  <a:pt x="7270044" y="4180652"/>
                </a:cubicBezTo>
                <a:cubicBezTo>
                  <a:pt x="7723481" y="4229571"/>
                  <a:pt x="8199496" y="4229571"/>
                  <a:pt x="8387644" y="4225808"/>
                </a:cubicBezTo>
              </a:path>
            </a:pathLst>
          </a:custGeom>
          <a:ln w="76200">
            <a:solidFill>
              <a:srgbClr val="993366"/>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4" name="Freeform 23"/>
          <p:cNvSpPr/>
          <p:nvPr/>
        </p:nvSpPr>
        <p:spPr>
          <a:xfrm>
            <a:off x="849313" y="1409700"/>
            <a:ext cx="8331200" cy="4179888"/>
          </a:xfrm>
          <a:custGeom>
            <a:avLst/>
            <a:gdLst>
              <a:gd name="connsiteX0" fmla="*/ 0 w 8331200"/>
              <a:gd name="connsiteY0" fmla="*/ 2982148 h 4178770"/>
              <a:gd name="connsiteX1" fmla="*/ 79022 w 8331200"/>
              <a:gd name="connsiteY1" fmla="*/ 1412992 h 4178770"/>
              <a:gd name="connsiteX2" fmla="*/ 169333 w 8331200"/>
              <a:gd name="connsiteY2" fmla="*/ 713081 h 4178770"/>
              <a:gd name="connsiteX3" fmla="*/ 372533 w 8331200"/>
              <a:gd name="connsiteY3" fmla="*/ 284103 h 4178770"/>
              <a:gd name="connsiteX4" fmla="*/ 654756 w 8331200"/>
              <a:gd name="connsiteY4" fmla="*/ 80903 h 4178770"/>
              <a:gd name="connsiteX5" fmla="*/ 1027289 w 8331200"/>
              <a:gd name="connsiteY5" fmla="*/ 1881 h 4178770"/>
              <a:gd name="connsiteX6" fmla="*/ 1467556 w 8331200"/>
              <a:gd name="connsiteY6" fmla="*/ 69614 h 4178770"/>
              <a:gd name="connsiteX7" fmla="*/ 1794933 w 8331200"/>
              <a:gd name="connsiteY7" fmla="*/ 227659 h 4178770"/>
              <a:gd name="connsiteX8" fmla="*/ 2178756 w 8331200"/>
              <a:gd name="connsiteY8" fmla="*/ 600192 h 4178770"/>
              <a:gd name="connsiteX9" fmla="*/ 2573867 w 8331200"/>
              <a:gd name="connsiteY9" fmla="*/ 1175925 h 4178770"/>
              <a:gd name="connsiteX10" fmla="*/ 2822222 w 8331200"/>
              <a:gd name="connsiteY10" fmla="*/ 1808103 h 4178770"/>
              <a:gd name="connsiteX11" fmla="*/ 3059289 w 8331200"/>
              <a:gd name="connsiteY11" fmla="*/ 2519303 h 4178770"/>
              <a:gd name="connsiteX12" fmla="*/ 3375378 w 8331200"/>
              <a:gd name="connsiteY12" fmla="*/ 3095037 h 4178770"/>
              <a:gd name="connsiteX13" fmla="*/ 3804356 w 8331200"/>
              <a:gd name="connsiteY13" fmla="*/ 3535303 h 4178770"/>
              <a:gd name="connsiteX14" fmla="*/ 4312356 w 8331200"/>
              <a:gd name="connsiteY14" fmla="*/ 3772370 h 4178770"/>
              <a:gd name="connsiteX15" fmla="*/ 5305778 w 8331200"/>
              <a:gd name="connsiteY15" fmla="*/ 3896548 h 4178770"/>
              <a:gd name="connsiteX16" fmla="*/ 8331200 w 8331200"/>
              <a:gd name="connsiteY16" fmla="*/ 4178770 h 417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1200" h="4178770">
                <a:moveTo>
                  <a:pt x="0" y="2982148"/>
                </a:moveTo>
                <a:cubicBezTo>
                  <a:pt x="25400" y="2386659"/>
                  <a:pt x="50800" y="1791170"/>
                  <a:pt x="79022" y="1412992"/>
                </a:cubicBezTo>
                <a:cubicBezTo>
                  <a:pt x="107244" y="1034814"/>
                  <a:pt x="120415" y="901229"/>
                  <a:pt x="169333" y="713081"/>
                </a:cubicBezTo>
                <a:cubicBezTo>
                  <a:pt x="218251" y="524933"/>
                  <a:pt x="291629" y="389466"/>
                  <a:pt x="372533" y="284103"/>
                </a:cubicBezTo>
                <a:cubicBezTo>
                  <a:pt x="453437" y="178740"/>
                  <a:pt x="545630" y="127940"/>
                  <a:pt x="654756" y="80903"/>
                </a:cubicBezTo>
                <a:cubicBezTo>
                  <a:pt x="763882" y="33866"/>
                  <a:pt x="891822" y="3763"/>
                  <a:pt x="1027289" y="1881"/>
                </a:cubicBezTo>
                <a:cubicBezTo>
                  <a:pt x="1162756" y="0"/>
                  <a:pt x="1339615" y="31984"/>
                  <a:pt x="1467556" y="69614"/>
                </a:cubicBezTo>
                <a:cubicBezTo>
                  <a:pt x="1595497" y="107244"/>
                  <a:pt x="1676400" y="139229"/>
                  <a:pt x="1794933" y="227659"/>
                </a:cubicBezTo>
                <a:cubicBezTo>
                  <a:pt x="1913466" y="316089"/>
                  <a:pt x="2048934" y="442148"/>
                  <a:pt x="2178756" y="600192"/>
                </a:cubicBezTo>
                <a:cubicBezTo>
                  <a:pt x="2308578" y="758236"/>
                  <a:pt x="2466623" y="974607"/>
                  <a:pt x="2573867" y="1175925"/>
                </a:cubicBezTo>
                <a:cubicBezTo>
                  <a:pt x="2681111" y="1377243"/>
                  <a:pt x="2741318" y="1584207"/>
                  <a:pt x="2822222" y="1808103"/>
                </a:cubicBezTo>
                <a:cubicBezTo>
                  <a:pt x="2903126" y="2031999"/>
                  <a:pt x="2967096" y="2304814"/>
                  <a:pt x="3059289" y="2519303"/>
                </a:cubicBezTo>
                <a:cubicBezTo>
                  <a:pt x="3151482" y="2733792"/>
                  <a:pt x="3251200" y="2925704"/>
                  <a:pt x="3375378" y="3095037"/>
                </a:cubicBezTo>
                <a:cubicBezTo>
                  <a:pt x="3499556" y="3264370"/>
                  <a:pt x="3648193" y="3422414"/>
                  <a:pt x="3804356" y="3535303"/>
                </a:cubicBezTo>
                <a:cubicBezTo>
                  <a:pt x="3960519" y="3648192"/>
                  <a:pt x="4062119" y="3712163"/>
                  <a:pt x="4312356" y="3772370"/>
                </a:cubicBezTo>
                <a:cubicBezTo>
                  <a:pt x="4562593" y="3832577"/>
                  <a:pt x="5305778" y="3896548"/>
                  <a:pt x="5305778" y="3896548"/>
                </a:cubicBezTo>
                <a:lnTo>
                  <a:pt x="8331200" y="4178770"/>
                </a:lnTo>
              </a:path>
            </a:pathLst>
          </a:custGeom>
          <a:ln w="76200">
            <a:solidFill>
              <a:srgbClr val="FF33C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5" name="Freeform 24"/>
          <p:cNvSpPr/>
          <p:nvPr/>
        </p:nvSpPr>
        <p:spPr>
          <a:xfrm>
            <a:off x="857250" y="1571625"/>
            <a:ext cx="8286750" cy="4084638"/>
          </a:xfrm>
          <a:custGeom>
            <a:avLst/>
            <a:gdLst>
              <a:gd name="connsiteX0" fmla="*/ 0 w 8286044"/>
              <a:gd name="connsiteY0" fmla="*/ 4084696 h 4084696"/>
              <a:gd name="connsiteX1" fmla="*/ 146755 w 8286044"/>
              <a:gd name="connsiteY1" fmla="*/ 3362207 h 4084696"/>
              <a:gd name="connsiteX2" fmla="*/ 282222 w 8286044"/>
              <a:gd name="connsiteY2" fmla="*/ 2797763 h 4084696"/>
              <a:gd name="connsiteX3" fmla="*/ 361244 w 8286044"/>
              <a:gd name="connsiteY3" fmla="*/ 2255896 h 4084696"/>
              <a:gd name="connsiteX4" fmla="*/ 496711 w 8286044"/>
              <a:gd name="connsiteY4" fmla="*/ 1476963 h 4084696"/>
              <a:gd name="connsiteX5" fmla="*/ 666044 w 8286044"/>
              <a:gd name="connsiteY5" fmla="*/ 777052 h 4084696"/>
              <a:gd name="connsiteX6" fmla="*/ 857955 w 8286044"/>
              <a:gd name="connsiteY6" fmla="*/ 291630 h 4084696"/>
              <a:gd name="connsiteX7" fmla="*/ 1162755 w 8286044"/>
              <a:gd name="connsiteY7" fmla="*/ 77141 h 4084696"/>
              <a:gd name="connsiteX8" fmla="*/ 1456266 w 8286044"/>
              <a:gd name="connsiteY8" fmla="*/ 9407 h 4084696"/>
              <a:gd name="connsiteX9" fmla="*/ 1727200 w 8286044"/>
              <a:gd name="connsiteY9" fmla="*/ 20696 h 4084696"/>
              <a:gd name="connsiteX10" fmla="*/ 1975555 w 8286044"/>
              <a:gd name="connsiteY10" fmla="*/ 99719 h 4084696"/>
              <a:gd name="connsiteX11" fmla="*/ 2325511 w 8286044"/>
              <a:gd name="connsiteY11" fmla="*/ 336785 h 4084696"/>
              <a:gd name="connsiteX12" fmla="*/ 2833511 w 8286044"/>
              <a:gd name="connsiteY12" fmla="*/ 844785 h 4084696"/>
              <a:gd name="connsiteX13" fmla="*/ 3476977 w 8286044"/>
              <a:gd name="connsiteY13" fmla="*/ 1341496 h 4084696"/>
              <a:gd name="connsiteX14" fmla="*/ 3939822 w 8286044"/>
              <a:gd name="connsiteY14" fmla="*/ 1646296 h 4084696"/>
              <a:gd name="connsiteX15" fmla="*/ 4910666 w 8286044"/>
              <a:gd name="connsiteY15" fmla="*/ 2018830 h 4084696"/>
              <a:gd name="connsiteX16" fmla="*/ 6039555 w 8286044"/>
              <a:gd name="connsiteY16" fmla="*/ 2255896 h 4084696"/>
              <a:gd name="connsiteX17" fmla="*/ 6841066 w 8286044"/>
              <a:gd name="connsiteY17" fmla="*/ 2357496 h 4084696"/>
              <a:gd name="connsiteX18" fmla="*/ 7879644 w 8286044"/>
              <a:gd name="connsiteY18" fmla="*/ 2413941 h 4084696"/>
              <a:gd name="connsiteX19" fmla="*/ 8286044 w 8286044"/>
              <a:gd name="connsiteY19" fmla="*/ 2425230 h 408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6044" h="4084696">
                <a:moveTo>
                  <a:pt x="0" y="4084696"/>
                </a:moveTo>
                <a:cubicBezTo>
                  <a:pt x="49859" y="3830696"/>
                  <a:pt x="99718" y="3576696"/>
                  <a:pt x="146755" y="3362207"/>
                </a:cubicBezTo>
                <a:cubicBezTo>
                  <a:pt x="193792" y="3147718"/>
                  <a:pt x="246474" y="2982148"/>
                  <a:pt x="282222" y="2797763"/>
                </a:cubicBezTo>
                <a:cubicBezTo>
                  <a:pt x="317970" y="2613378"/>
                  <a:pt x="325496" y="2476029"/>
                  <a:pt x="361244" y="2255896"/>
                </a:cubicBezTo>
                <a:cubicBezTo>
                  <a:pt x="396992" y="2035763"/>
                  <a:pt x="445911" y="1723437"/>
                  <a:pt x="496711" y="1476963"/>
                </a:cubicBezTo>
                <a:cubicBezTo>
                  <a:pt x="547511" y="1230489"/>
                  <a:pt x="605837" y="974608"/>
                  <a:pt x="666044" y="777052"/>
                </a:cubicBezTo>
                <a:cubicBezTo>
                  <a:pt x="726251" y="579496"/>
                  <a:pt x="775170" y="408282"/>
                  <a:pt x="857955" y="291630"/>
                </a:cubicBezTo>
                <a:cubicBezTo>
                  <a:pt x="940740" y="174978"/>
                  <a:pt x="1063037" y="124178"/>
                  <a:pt x="1162755" y="77141"/>
                </a:cubicBezTo>
                <a:cubicBezTo>
                  <a:pt x="1262473" y="30104"/>
                  <a:pt x="1362192" y="18815"/>
                  <a:pt x="1456266" y="9407"/>
                </a:cubicBezTo>
                <a:cubicBezTo>
                  <a:pt x="1550340" y="0"/>
                  <a:pt x="1640652" y="5644"/>
                  <a:pt x="1727200" y="20696"/>
                </a:cubicBezTo>
                <a:cubicBezTo>
                  <a:pt x="1813748" y="35748"/>
                  <a:pt x="1875837" y="47038"/>
                  <a:pt x="1975555" y="99719"/>
                </a:cubicBezTo>
                <a:cubicBezTo>
                  <a:pt x="2075273" y="152400"/>
                  <a:pt x="2182518" y="212607"/>
                  <a:pt x="2325511" y="336785"/>
                </a:cubicBezTo>
                <a:cubicBezTo>
                  <a:pt x="2468504" y="460963"/>
                  <a:pt x="2641600" y="677333"/>
                  <a:pt x="2833511" y="844785"/>
                </a:cubicBezTo>
                <a:cubicBezTo>
                  <a:pt x="3025422" y="1012237"/>
                  <a:pt x="3292592" y="1207911"/>
                  <a:pt x="3476977" y="1341496"/>
                </a:cubicBezTo>
                <a:cubicBezTo>
                  <a:pt x="3661362" y="1475081"/>
                  <a:pt x="3700874" y="1533407"/>
                  <a:pt x="3939822" y="1646296"/>
                </a:cubicBezTo>
                <a:cubicBezTo>
                  <a:pt x="4178770" y="1759185"/>
                  <a:pt x="4560710" y="1917230"/>
                  <a:pt x="4910666" y="2018830"/>
                </a:cubicBezTo>
                <a:cubicBezTo>
                  <a:pt x="5260622" y="2120430"/>
                  <a:pt x="5717822" y="2199452"/>
                  <a:pt x="6039555" y="2255896"/>
                </a:cubicBezTo>
                <a:cubicBezTo>
                  <a:pt x="6361288" y="2312340"/>
                  <a:pt x="6534385" y="2331155"/>
                  <a:pt x="6841066" y="2357496"/>
                </a:cubicBezTo>
                <a:cubicBezTo>
                  <a:pt x="7147747" y="2383837"/>
                  <a:pt x="7638814" y="2402652"/>
                  <a:pt x="7879644" y="2413941"/>
                </a:cubicBezTo>
                <a:cubicBezTo>
                  <a:pt x="8120474" y="2425230"/>
                  <a:pt x="8203259" y="2425230"/>
                  <a:pt x="8286044" y="2425230"/>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6" name="Freeform 25"/>
          <p:cNvSpPr/>
          <p:nvPr/>
        </p:nvSpPr>
        <p:spPr>
          <a:xfrm>
            <a:off x="857250" y="1601788"/>
            <a:ext cx="8275638" cy="4054475"/>
          </a:xfrm>
          <a:custGeom>
            <a:avLst/>
            <a:gdLst>
              <a:gd name="connsiteX0" fmla="*/ 0 w 8274755"/>
              <a:gd name="connsiteY0" fmla="*/ 4054592 h 4054592"/>
              <a:gd name="connsiteX1" fmla="*/ 304800 w 8274755"/>
              <a:gd name="connsiteY1" fmla="*/ 3885259 h 4054592"/>
              <a:gd name="connsiteX2" fmla="*/ 553155 w 8274755"/>
              <a:gd name="connsiteY2" fmla="*/ 3670770 h 4054592"/>
              <a:gd name="connsiteX3" fmla="*/ 767644 w 8274755"/>
              <a:gd name="connsiteY3" fmla="*/ 3377259 h 4054592"/>
              <a:gd name="connsiteX4" fmla="*/ 982133 w 8274755"/>
              <a:gd name="connsiteY4" fmla="*/ 2993437 h 4054592"/>
              <a:gd name="connsiteX5" fmla="*/ 1241777 w 8274755"/>
              <a:gd name="connsiteY5" fmla="*/ 2361259 h 4054592"/>
              <a:gd name="connsiteX6" fmla="*/ 1467555 w 8274755"/>
              <a:gd name="connsiteY6" fmla="*/ 1571037 h 4054592"/>
              <a:gd name="connsiteX7" fmla="*/ 1659466 w 8274755"/>
              <a:gd name="connsiteY7" fmla="*/ 814681 h 4054592"/>
              <a:gd name="connsiteX8" fmla="*/ 1851377 w 8274755"/>
              <a:gd name="connsiteY8" fmla="*/ 351837 h 4054592"/>
              <a:gd name="connsiteX9" fmla="*/ 2122311 w 8274755"/>
              <a:gd name="connsiteY9" fmla="*/ 92192 h 4054592"/>
              <a:gd name="connsiteX10" fmla="*/ 2573866 w 8274755"/>
              <a:gd name="connsiteY10" fmla="*/ 1881 h 4054592"/>
              <a:gd name="connsiteX11" fmla="*/ 3172177 w 8274755"/>
              <a:gd name="connsiteY11" fmla="*/ 80903 h 4054592"/>
              <a:gd name="connsiteX12" fmla="*/ 3646311 w 8274755"/>
              <a:gd name="connsiteY12" fmla="*/ 261526 h 4054592"/>
              <a:gd name="connsiteX13" fmla="*/ 4131733 w 8274755"/>
              <a:gd name="connsiteY13" fmla="*/ 622770 h 4054592"/>
              <a:gd name="connsiteX14" fmla="*/ 4752622 w 8274755"/>
              <a:gd name="connsiteY14" fmla="*/ 1040459 h 4054592"/>
              <a:gd name="connsiteX15" fmla="*/ 6050844 w 8274755"/>
              <a:gd name="connsiteY15" fmla="*/ 1593615 h 4054592"/>
              <a:gd name="connsiteX16" fmla="*/ 7405511 w 8274755"/>
              <a:gd name="connsiteY16" fmla="*/ 1819392 h 4054592"/>
              <a:gd name="connsiteX17" fmla="*/ 8274755 w 8274755"/>
              <a:gd name="connsiteY17" fmla="*/ 1841970 h 405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74755" h="4054592">
                <a:moveTo>
                  <a:pt x="0" y="4054592"/>
                </a:moveTo>
                <a:cubicBezTo>
                  <a:pt x="106304" y="4001910"/>
                  <a:pt x="212608" y="3949229"/>
                  <a:pt x="304800" y="3885259"/>
                </a:cubicBezTo>
                <a:cubicBezTo>
                  <a:pt x="396993" y="3821289"/>
                  <a:pt x="476014" y="3755437"/>
                  <a:pt x="553155" y="3670770"/>
                </a:cubicBezTo>
                <a:cubicBezTo>
                  <a:pt x="630296" y="3586103"/>
                  <a:pt x="696148" y="3490148"/>
                  <a:pt x="767644" y="3377259"/>
                </a:cubicBezTo>
                <a:cubicBezTo>
                  <a:pt x="839140" y="3264370"/>
                  <a:pt x="903111" y="3162770"/>
                  <a:pt x="982133" y="2993437"/>
                </a:cubicBezTo>
                <a:cubicBezTo>
                  <a:pt x="1061155" y="2824104"/>
                  <a:pt x="1160873" y="2598326"/>
                  <a:pt x="1241777" y="2361259"/>
                </a:cubicBezTo>
                <a:cubicBezTo>
                  <a:pt x="1322681" y="2124192"/>
                  <a:pt x="1397940" y="1828800"/>
                  <a:pt x="1467555" y="1571037"/>
                </a:cubicBezTo>
                <a:cubicBezTo>
                  <a:pt x="1537170" y="1313274"/>
                  <a:pt x="1595496" y="1017881"/>
                  <a:pt x="1659466" y="814681"/>
                </a:cubicBezTo>
                <a:cubicBezTo>
                  <a:pt x="1723436" y="611481"/>
                  <a:pt x="1774236" y="472252"/>
                  <a:pt x="1851377" y="351837"/>
                </a:cubicBezTo>
                <a:cubicBezTo>
                  <a:pt x="1928518" y="231422"/>
                  <a:pt x="2001896" y="150518"/>
                  <a:pt x="2122311" y="92192"/>
                </a:cubicBezTo>
                <a:cubicBezTo>
                  <a:pt x="2242726" y="33866"/>
                  <a:pt x="2398888" y="3763"/>
                  <a:pt x="2573866" y="1881"/>
                </a:cubicBezTo>
                <a:cubicBezTo>
                  <a:pt x="2748844" y="0"/>
                  <a:pt x="2993436" y="37629"/>
                  <a:pt x="3172177" y="80903"/>
                </a:cubicBezTo>
                <a:cubicBezTo>
                  <a:pt x="3350918" y="124177"/>
                  <a:pt x="3486385" y="171215"/>
                  <a:pt x="3646311" y="261526"/>
                </a:cubicBezTo>
                <a:cubicBezTo>
                  <a:pt x="3806237" y="351837"/>
                  <a:pt x="3947348" y="492948"/>
                  <a:pt x="4131733" y="622770"/>
                </a:cubicBezTo>
                <a:cubicBezTo>
                  <a:pt x="4316118" y="752592"/>
                  <a:pt x="4432770" y="878652"/>
                  <a:pt x="4752622" y="1040459"/>
                </a:cubicBezTo>
                <a:cubicBezTo>
                  <a:pt x="5072474" y="1202266"/>
                  <a:pt x="5608696" y="1463793"/>
                  <a:pt x="6050844" y="1593615"/>
                </a:cubicBezTo>
                <a:cubicBezTo>
                  <a:pt x="6492992" y="1723437"/>
                  <a:pt x="7034859" y="1778000"/>
                  <a:pt x="7405511" y="1819392"/>
                </a:cubicBezTo>
                <a:cubicBezTo>
                  <a:pt x="7776163" y="1860784"/>
                  <a:pt x="8025459" y="1851377"/>
                  <a:pt x="8274755" y="1841970"/>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7" name="Freeform 26"/>
          <p:cNvSpPr/>
          <p:nvPr/>
        </p:nvSpPr>
        <p:spPr>
          <a:xfrm>
            <a:off x="857250" y="1606550"/>
            <a:ext cx="8297863" cy="4094163"/>
          </a:xfrm>
          <a:custGeom>
            <a:avLst/>
            <a:gdLst>
              <a:gd name="connsiteX0" fmla="*/ 0 w 8297333"/>
              <a:gd name="connsiteY0" fmla="*/ 4094104 h 4094104"/>
              <a:gd name="connsiteX1" fmla="*/ 677333 w 8297333"/>
              <a:gd name="connsiteY1" fmla="*/ 3868326 h 4094104"/>
              <a:gd name="connsiteX2" fmla="*/ 1072444 w 8297333"/>
              <a:gd name="connsiteY2" fmla="*/ 3574815 h 4094104"/>
              <a:gd name="connsiteX3" fmla="*/ 1501422 w 8297333"/>
              <a:gd name="connsiteY3" fmla="*/ 2999082 h 4094104"/>
              <a:gd name="connsiteX4" fmla="*/ 1738488 w 8297333"/>
              <a:gd name="connsiteY4" fmla="*/ 2524948 h 4094104"/>
              <a:gd name="connsiteX5" fmla="*/ 1998133 w 8297333"/>
              <a:gd name="connsiteY5" fmla="*/ 1870193 h 4094104"/>
              <a:gd name="connsiteX6" fmla="*/ 2167466 w 8297333"/>
              <a:gd name="connsiteY6" fmla="*/ 1249304 h 4094104"/>
              <a:gd name="connsiteX7" fmla="*/ 2348088 w 8297333"/>
              <a:gd name="connsiteY7" fmla="*/ 617126 h 4094104"/>
              <a:gd name="connsiteX8" fmla="*/ 2641600 w 8297333"/>
              <a:gd name="connsiteY8" fmla="*/ 120415 h 4094104"/>
              <a:gd name="connsiteX9" fmla="*/ 3262488 w 8297333"/>
              <a:gd name="connsiteY9" fmla="*/ 30104 h 4094104"/>
              <a:gd name="connsiteX10" fmla="*/ 4120444 w 8297333"/>
              <a:gd name="connsiteY10" fmla="*/ 301037 h 4094104"/>
              <a:gd name="connsiteX11" fmla="*/ 4967111 w 8297333"/>
              <a:gd name="connsiteY11" fmla="*/ 786459 h 4094104"/>
              <a:gd name="connsiteX12" fmla="*/ 5463822 w 8297333"/>
              <a:gd name="connsiteY12" fmla="*/ 1057393 h 4094104"/>
              <a:gd name="connsiteX13" fmla="*/ 6852355 w 8297333"/>
              <a:gd name="connsiteY13" fmla="*/ 1384771 h 4094104"/>
              <a:gd name="connsiteX14" fmla="*/ 8297333 w 8297333"/>
              <a:gd name="connsiteY14" fmla="*/ 1531526 h 409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97333" h="4094104">
                <a:moveTo>
                  <a:pt x="0" y="4094104"/>
                </a:moveTo>
                <a:cubicBezTo>
                  <a:pt x="249296" y="4024489"/>
                  <a:pt x="498592" y="3954874"/>
                  <a:pt x="677333" y="3868326"/>
                </a:cubicBezTo>
                <a:cubicBezTo>
                  <a:pt x="856074" y="3781778"/>
                  <a:pt x="935096" y="3719689"/>
                  <a:pt x="1072444" y="3574815"/>
                </a:cubicBezTo>
                <a:cubicBezTo>
                  <a:pt x="1209792" y="3429941"/>
                  <a:pt x="1390415" y="3174060"/>
                  <a:pt x="1501422" y="2999082"/>
                </a:cubicBezTo>
                <a:cubicBezTo>
                  <a:pt x="1612429" y="2824104"/>
                  <a:pt x="1655703" y="2713096"/>
                  <a:pt x="1738488" y="2524948"/>
                </a:cubicBezTo>
                <a:cubicBezTo>
                  <a:pt x="1821273" y="2336800"/>
                  <a:pt x="1926637" y="2082800"/>
                  <a:pt x="1998133" y="1870193"/>
                </a:cubicBezTo>
                <a:cubicBezTo>
                  <a:pt x="2069629" y="1657586"/>
                  <a:pt x="2109140" y="1458148"/>
                  <a:pt x="2167466" y="1249304"/>
                </a:cubicBezTo>
                <a:cubicBezTo>
                  <a:pt x="2225792" y="1040460"/>
                  <a:pt x="2269066" y="805274"/>
                  <a:pt x="2348088" y="617126"/>
                </a:cubicBezTo>
                <a:cubicBezTo>
                  <a:pt x="2427110" y="428978"/>
                  <a:pt x="2489200" y="218252"/>
                  <a:pt x="2641600" y="120415"/>
                </a:cubicBezTo>
                <a:cubicBezTo>
                  <a:pt x="2794000" y="22578"/>
                  <a:pt x="3016014" y="0"/>
                  <a:pt x="3262488" y="30104"/>
                </a:cubicBezTo>
                <a:cubicBezTo>
                  <a:pt x="3508962" y="60208"/>
                  <a:pt x="3836340" y="174978"/>
                  <a:pt x="4120444" y="301037"/>
                </a:cubicBezTo>
                <a:cubicBezTo>
                  <a:pt x="4404548" y="427096"/>
                  <a:pt x="4743215" y="660400"/>
                  <a:pt x="4967111" y="786459"/>
                </a:cubicBezTo>
                <a:cubicBezTo>
                  <a:pt x="5191007" y="912518"/>
                  <a:pt x="5149615" y="957674"/>
                  <a:pt x="5463822" y="1057393"/>
                </a:cubicBezTo>
                <a:cubicBezTo>
                  <a:pt x="5778029" y="1157112"/>
                  <a:pt x="6380103" y="1305749"/>
                  <a:pt x="6852355" y="1384771"/>
                </a:cubicBezTo>
                <a:cubicBezTo>
                  <a:pt x="7324607" y="1463793"/>
                  <a:pt x="7810970" y="1497659"/>
                  <a:pt x="8297333" y="1531526"/>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8" name="Freeform 27"/>
          <p:cNvSpPr/>
          <p:nvPr/>
        </p:nvSpPr>
        <p:spPr>
          <a:xfrm>
            <a:off x="835025" y="1463675"/>
            <a:ext cx="8320088" cy="2781300"/>
          </a:xfrm>
          <a:custGeom>
            <a:avLst/>
            <a:gdLst>
              <a:gd name="connsiteX0" fmla="*/ 0 w 8319911"/>
              <a:gd name="connsiteY0" fmla="*/ 2013186 h 2780830"/>
              <a:gd name="connsiteX1" fmla="*/ 293511 w 8319911"/>
              <a:gd name="connsiteY1" fmla="*/ 1155230 h 2780830"/>
              <a:gd name="connsiteX2" fmla="*/ 553155 w 8319911"/>
              <a:gd name="connsiteY2" fmla="*/ 511764 h 2780830"/>
              <a:gd name="connsiteX3" fmla="*/ 801511 w 8319911"/>
              <a:gd name="connsiteY3" fmla="*/ 206964 h 2780830"/>
              <a:gd name="connsiteX4" fmla="*/ 1264355 w 8319911"/>
              <a:gd name="connsiteY4" fmla="*/ 26341 h 2780830"/>
              <a:gd name="connsiteX5" fmla="*/ 1896533 w 8319911"/>
              <a:gd name="connsiteY5" fmla="*/ 48919 h 2780830"/>
              <a:gd name="connsiteX6" fmla="*/ 2460978 w 8319911"/>
              <a:gd name="connsiteY6" fmla="*/ 150519 h 2780830"/>
              <a:gd name="connsiteX7" fmla="*/ 3499555 w 8319911"/>
              <a:gd name="connsiteY7" fmla="*/ 466608 h 2780830"/>
              <a:gd name="connsiteX8" fmla="*/ 4572000 w 8319911"/>
              <a:gd name="connsiteY8" fmla="*/ 985897 h 2780830"/>
              <a:gd name="connsiteX9" fmla="*/ 5554133 w 8319911"/>
              <a:gd name="connsiteY9" fmla="*/ 1539052 h 2780830"/>
              <a:gd name="connsiteX10" fmla="*/ 6841066 w 8319911"/>
              <a:gd name="connsiteY10" fmla="*/ 2182519 h 2780830"/>
              <a:gd name="connsiteX11" fmla="*/ 8319911 w 8319911"/>
              <a:gd name="connsiteY11" fmla="*/ 2780830 h 278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19911" h="2780830">
                <a:moveTo>
                  <a:pt x="0" y="2013186"/>
                </a:moveTo>
                <a:cubicBezTo>
                  <a:pt x="100659" y="1709326"/>
                  <a:pt x="201319" y="1405467"/>
                  <a:pt x="293511" y="1155230"/>
                </a:cubicBezTo>
                <a:cubicBezTo>
                  <a:pt x="385703" y="904993"/>
                  <a:pt x="468488" y="669808"/>
                  <a:pt x="553155" y="511764"/>
                </a:cubicBezTo>
                <a:cubicBezTo>
                  <a:pt x="637822" y="353720"/>
                  <a:pt x="682978" y="287868"/>
                  <a:pt x="801511" y="206964"/>
                </a:cubicBezTo>
                <a:cubicBezTo>
                  <a:pt x="920044" y="126060"/>
                  <a:pt x="1081851" y="52682"/>
                  <a:pt x="1264355" y="26341"/>
                </a:cubicBezTo>
                <a:cubicBezTo>
                  <a:pt x="1446859" y="0"/>
                  <a:pt x="1697096" y="28223"/>
                  <a:pt x="1896533" y="48919"/>
                </a:cubicBezTo>
                <a:cubicBezTo>
                  <a:pt x="2095970" y="69615"/>
                  <a:pt x="2193808" y="80904"/>
                  <a:pt x="2460978" y="150519"/>
                </a:cubicBezTo>
                <a:cubicBezTo>
                  <a:pt x="2728148" y="220134"/>
                  <a:pt x="3147718" y="327378"/>
                  <a:pt x="3499555" y="466608"/>
                </a:cubicBezTo>
                <a:cubicBezTo>
                  <a:pt x="3851392" y="605838"/>
                  <a:pt x="4229570" y="807156"/>
                  <a:pt x="4572000" y="985897"/>
                </a:cubicBezTo>
                <a:cubicBezTo>
                  <a:pt x="4914430" y="1164638"/>
                  <a:pt x="5175955" y="1339615"/>
                  <a:pt x="5554133" y="1539052"/>
                </a:cubicBezTo>
                <a:cubicBezTo>
                  <a:pt x="5932311" y="1738489"/>
                  <a:pt x="6380103" y="1975556"/>
                  <a:pt x="6841066" y="2182519"/>
                </a:cubicBezTo>
                <a:cubicBezTo>
                  <a:pt x="7302029" y="2389482"/>
                  <a:pt x="8080963" y="2679230"/>
                  <a:pt x="8319911" y="2780830"/>
                </a:cubicBezTo>
              </a:path>
            </a:pathLst>
          </a:custGeom>
          <a:ln w="7620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9" name="Text Box 13"/>
          <p:cNvSpPr txBox="1">
            <a:spLocks noChangeArrowheads="1"/>
          </p:cNvSpPr>
          <p:nvPr/>
        </p:nvSpPr>
        <p:spPr bwMode="auto">
          <a:xfrm>
            <a:off x="5581650" y="4545013"/>
            <a:ext cx="1368425" cy="396875"/>
          </a:xfrm>
          <a:prstGeom prst="rect">
            <a:avLst/>
          </a:prstGeom>
          <a:noFill/>
          <a:ln w="9525">
            <a:noFill/>
            <a:miter lim="800000"/>
            <a:headEnd/>
            <a:tailEnd/>
          </a:ln>
        </p:spPr>
        <p:txBody>
          <a:bodyPr>
            <a:spAutoFit/>
          </a:bodyPr>
          <a:lstStyle/>
          <a:p>
            <a:pPr algn="r">
              <a:spcBef>
                <a:spcPct val="50000"/>
              </a:spcBef>
            </a:pPr>
            <a:r>
              <a:rPr lang="en-US" altLang="en-US" sz="2000" b="1">
                <a:solidFill>
                  <a:srgbClr val="993366"/>
                </a:solidFill>
                <a:latin typeface="Calibri" pitchFamily="34" charset="0"/>
              </a:rPr>
              <a:t>Vision</a:t>
            </a:r>
          </a:p>
        </p:txBody>
      </p:sp>
      <p:sp>
        <p:nvSpPr>
          <p:cNvPr id="30" name="Text Box 25"/>
          <p:cNvSpPr txBox="1">
            <a:spLocks noChangeArrowheads="1"/>
          </p:cNvSpPr>
          <p:nvPr/>
        </p:nvSpPr>
        <p:spPr bwMode="auto">
          <a:xfrm>
            <a:off x="4714875" y="3829050"/>
            <a:ext cx="4537075" cy="396875"/>
          </a:xfrm>
          <a:prstGeom prst="rect">
            <a:avLst/>
          </a:prstGeom>
          <a:noFill/>
          <a:ln w="9525">
            <a:noFill/>
            <a:miter lim="800000"/>
            <a:headEnd/>
            <a:tailEnd/>
          </a:ln>
        </p:spPr>
        <p:txBody>
          <a:bodyPr>
            <a:spAutoFit/>
          </a:bodyPr>
          <a:lstStyle/>
          <a:p>
            <a:pPr>
              <a:spcBef>
                <a:spcPct val="50000"/>
              </a:spcBef>
            </a:pPr>
            <a:r>
              <a:rPr lang="en-US" altLang="en-US" sz="2000" b="1">
                <a:solidFill>
                  <a:srgbClr val="008000"/>
                </a:solidFill>
                <a:latin typeface="Calibri" pitchFamily="34" charset="0"/>
              </a:rPr>
              <a:t>Habitual ways of responding</a:t>
            </a:r>
          </a:p>
        </p:txBody>
      </p:sp>
      <p:sp>
        <p:nvSpPr>
          <p:cNvPr id="31" name="Text Box 26"/>
          <p:cNvSpPr txBox="1">
            <a:spLocks noChangeArrowheads="1"/>
          </p:cNvSpPr>
          <p:nvPr/>
        </p:nvSpPr>
        <p:spPr bwMode="auto">
          <a:xfrm>
            <a:off x="7812088" y="3413125"/>
            <a:ext cx="1512887" cy="396875"/>
          </a:xfrm>
          <a:prstGeom prst="rect">
            <a:avLst/>
          </a:prstGeom>
          <a:noFill/>
          <a:ln w="9525">
            <a:noFill/>
            <a:miter lim="800000"/>
            <a:headEnd/>
            <a:tailEnd/>
          </a:ln>
        </p:spPr>
        <p:txBody>
          <a:bodyPr>
            <a:spAutoFit/>
          </a:bodyPr>
          <a:lstStyle/>
          <a:p>
            <a:pPr>
              <a:spcBef>
                <a:spcPct val="50000"/>
              </a:spcBef>
            </a:pPr>
            <a:r>
              <a:rPr lang="en-US" altLang="en-US" sz="2000" b="1">
                <a:solidFill>
                  <a:srgbClr val="FF9900"/>
                </a:solidFill>
                <a:latin typeface="Calibri" pitchFamily="34" charset="0"/>
              </a:rPr>
              <a:t>Language</a:t>
            </a:r>
            <a:endParaRPr lang="en-US" altLang="en-US" sz="2000" b="1">
              <a:solidFill>
                <a:schemeClr val="bg1"/>
              </a:solidFill>
              <a:latin typeface="Calibri" pitchFamily="34" charset="0"/>
            </a:endParaRPr>
          </a:p>
        </p:txBody>
      </p:sp>
      <p:sp>
        <p:nvSpPr>
          <p:cNvPr id="32" name="Text Box 27"/>
          <p:cNvSpPr txBox="1">
            <a:spLocks noChangeArrowheads="1"/>
          </p:cNvSpPr>
          <p:nvPr/>
        </p:nvSpPr>
        <p:spPr bwMode="auto">
          <a:xfrm>
            <a:off x="4933950" y="4189413"/>
            <a:ext cx="2881313"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FF"/>
                </a:solidFill>
                <a:latin typeface="Calibri" pitchFamily="34" charset="0"/>
              </a:rPr>
              <a:t>Emotional control</a:t>
            </a:r>
          </a:p>
        </p:txBody>
      </p:sp>
      <p:sp>
        <p:nvSpPr>
          <p:cNvPr id="33" name="Text Box 28"/>
          <p:cNvSpPr txBox="1">
            <a:spLocks noChangeArrowheads="1"/>
          </p:cNvSpPr>
          <p:nvPr/>
        </p:nvSpPr>
        <p:spPr bwMode="auto">
          <a:xfrm>
            <a:off x="5942013" y="3248025"/>
            <a:ext cx="1295400" cy="396875"/>
          </a:xfrm>
          <a:prstGeom prst="rect">
            <a:avLst/>
          </a:prstGeom>
          <a:noFill/>
          <a:ln w="9525">
            <a:noFill/>
            <a:miter lim="800000"/>
            <a:headEnd/>
            <a:tailEnd/>
          </a:ln>
        </p:spPr>
        <p:txBody>
          <a:bodyPr>
            <a:spAutoFit/>
          </a:bodyPr>
          <a:lstStyle/>
          <a:p>
            <a:pPr>
              <a:spcBef>
                <a:spcPct val="50000"/>
              </a:spcBef>
            </a:pPr>
            <a:r>
              <a:rPr lang="en-US" altLang="en-US" sz="2000" b="1">
                <a:solidFill>
                  <a:srgbClr val="FF3300"/>
                </a:solidFill>
                <a:latin typeface="Calibri" pitchFamily="34" charset="0"/>
              </a:rPr>
              <a:t>Symbol</a:t>
            </a:r>
          </a:p>
        </p:txBody>
      </p:sp>
      <p:sp>
        <p:nvSpPr>
          <p:cNvPr id="34" name="Text Box 29"/>
          <p:cNvSpPr txBox="1">
            <a:spLocks noChangeArrowheads="1"/>
          </p:cNvSpPr>
          <p:nvPr/>
        </p:nvSpPr>
        <p:spPr bwMode="auto">
          <a:xfrm>
            <a:off x="6157913" y="2460625"/>
            <a:ext cx="2881312" cy="396875"/>
          </a:xfrm>
          <a:prstGeom prst="rect">
            <a:avLst/>
          </a:prstGeom>
          <a:noFill/>
          <a:ln w="9525">
            <a:noFill/>
            <a:miter lim="800000"/>
            <a:headEnd/>
            <a:tailEnd/>
          </a:ln>
        </p:spPr>
        <p:txBody>
          <a:bodyPr>
            <a:spAutoFit/>
          </a:bodyPr>
          <a:lstStyle/>
          <a:p>
            <a:pPr algn="r">
              <a:spcBef>
                <a:spcPct val="50000"/>
              </a:spcBef>
            </a:pPr>
            <a:r>
              <a:rPr lang="en-US" altLang="en-US" sz="2000" b="1">
                <a:solidFill>
                  <a:srgbClr val="3366FF"/>
                </a:solidFill>
                <a:latin typeface="Calibri" pitchFamily="34" charset="0"/>
              </a:rPr>
              <a:t>Peer social skills</a:t>
            </a:r>
          </a:p>
        </p:txBody>
      </p:sp>
      <p:sp>
        <p:nvSpPr>
          <p:cNvPr id="35" name="Text Box 30"/>
          <p:cNvSpPr txBox="1">
            <a:spLocks noChangeArrowheads="1"/>
          </p:cNvSpPr>
          <p:nvPr/>
        </p:nvSpPr>
        <p:spPr bwMode="auto">
          <a:xfrm>
            <a:off x="5870575" y="2173288"/>
            <a:ext cx="1727200" cy="396875"/>
          </a:xfrm>
          <a:prstGeom prst="rect">
            <a:avLst/>
          </a:prstGeom>
          <a:noFill/>
          <a:ln w="9525">
            <a:noFill/>
            <a:miter lim="800000"/>
            <a:headEnd/>
            <a:tailEnd/>
          </a:ln>
        </p:spPr>
        <p:txBody>
          <a:bodyPr>
            <a:spAutoFit/>
          </a:bodyPr>
          <a:lstStyle/>
          <a:p>
            <a:pPr>
              <a:spcBef>
                <a:spcPct val="50000"/>
              </a:spcBef>
            </a:pPr>
            <a:r>
              <a:rPr lang="en-US" altLang="en-US" sz="2000" b="1">
                <a:latin typeface="Calibri" pitchFamily="34" charset="0"/>
              </a:rPr>
              <a:t>`Numbers</a:t>
            </a:r>
            <a:r>
              <a:rPr lang="ja-JP" altLang="en-US" sz="2000" b="1">
                <a:latin typeface="Calibri" pitchFamily="34" charset="0"/>
              </a:rPr>
              <a:t>’</a:t>
            </a:r>
            <a:endParaRPr lang="en-US" altLang="en-US" sz="2000" b="1">
              <a:latin typeface="Calibri" pitchFamily="34" charset="0"/>
            </a:endParaRPr>
          </a:p>
        </p:txBody>
      </p:sp>
      <p:sp>
        <p:nvSpPr>
          <p:cNvPr id="36" name="Text Box 31"/>
          <p:cNvSpPr txBox="1">
            <a:spLocks noChangeArrowheads="1"/>
          </p:cNvSpPr>
          <p:nvPr/>
        </p:nvSpPr>
        <p:spPr bwMode="auto">
          <a:xfrm>
            <a:off x="6084888" y="4837113"/>
            <a:ext cx="1441450" cy="396875"/>
          </a:xfrm>
          <a:prstGeom prst="rect">
            <a:avLst/>
          </a:prstGeom>
          <a:noFill/>
          <a:ln w="9525">
            <a:noFill/>
            <a:miter lim="800000"/>
            <a:headEnd/>
            <a:tailEnd/>
          </a:ln>
        </p:spPr>
        <p:txBody>
          <a:bodyPr>
            <a:spAutoFit/>
          </a:bodyPr>
          <a:lstStyle/>
          <a:p>
            <a:pPr algn="r">
              <a:spcBef>
                <a:spcPct val="50000"/>
              </a:spcBef>
            </a:pPr>
            <a:r>
              <a:rPr lang="en-US" altLang="en-US" sz="2000" b="1">
                <a:solidFill>
                  <a:srgbClr val="777777"/>
                </a:solidFill>
                <a:latin typeface="Calibri" pitchFamily="34" charset="0"/>
              </a:rPr>
              <a:t>Hearing</a:t>
            </a:r>
          </a:p>
        </p:txBody>
      </p:sp>
      <p:sp>
        <p:nvSpPr>
          <p:cNvPr id="37" name="Freeform 36"/>
          <p:cNvSpPr/>
          <p:nvPr/>
        </p:nvSpPr>
        <p:spPr>
          <a:xfrm>
            <a:off x="835025" y="1439863"/>
            <a:ext cx="8308975" cy="4057650"/>
          </a:xfrm>
          <a:custGeom>
            <a:avLst/>
            <a:gdLst>
              <a:gd name="connsiteX0" fmla="*/ 0 w 8308622"/>
              <a:gd name="connsiteY0" fmla="*/ 1529645 h 4058356"/>
              <a:gd name="connsiteX1" fmla="*/ 372533 w 8308622"/>
              <a:gd name="connsiteY1" fmla="*/ 513645 h 4058356"/>
              <a:gd name="connsiteX2" fmla="*/ 654755 w 8308622"/>
              <a:gd name="connsiteY2" fmla="*/ 186267 h 4058356"/>
              <a:gd name="connsiteX3" fmla="*/ 970844 w 8308622"/>
              <a:gd name="connsiteY3" fmla="*/ 39511 h 4058356"/>
              <a:gd name="connsiteX4" fmla="*/ 1433689 w 8308622"/>
              <a:gd name="connsiteY4" fmla="*/ 50800 h 4058356"/>
              <a:gd name="connsiteX5" fmla="*/ 1907822 w 8308622"/>
              <a:gd name="connsiteY5" fmla="*/ 344311 h 4058356"/>
              <a:gd name="connsiteX6" fmla="*/ 2438400 w 8308622"/>
              <a:gd name="connsiteY6" fmla="*/ 965200 h 4058356"/>
              <a:gd name="connsiteX7" fmla="*/ 2844800 w 8308622"/>
              <a:gd name="connsiteY7" fmla="*/ 1529645 h 4058356"/>
              <a:gd name="connsiteX8" fmla="*/ 3307644 w 8308622"/>
              <a:gd name="connsiteY8" fmla="*/ 2308578 h 4058356"/>
              <a:gd name="connsiteX9" fmla="*/ 3872089 w 8308622"/>
              <a:gd name="connsiteY9" fmla="*/ 3098800 h 4058356"/>
              <a:gd name="connsiteX10" fmla="*/ 4188178 w 8308622"/>
              <a:gd name="connsiteY10" fmla="*/ 3448756 h 4058356"/>
              <a:gd name="connsiteX11" fmla="*/ 4809066 w 8308622"/>
              <a:gd name="connsiteY11" fmla="*/ 3663245 h 4058356"/>
              <a:gd name="connsiteX12" fmla="*/ 6615289 w 8308622"/>
              <a:gd name="connsiteY12" fmla="*/ 3968045 h 4058356"/>
              <a:gd name="connsiteX13" fmla="*/ 8308622 w 8308622"/>
              <a:gd name="connsiteY13" fmla="*/ 4058356 h 405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08622" h="4058356">
                <a:moveTo>
                  <a:pt x="0" y="1529645"/>
                </a:moveTo>
                <a:cubicBezTo>
                  <a:pt x="131703" y="1133593"/>
                  <a:pt x="263407" y="737541"/>
                  <a:pt x="372533" y="513645"/>
                </a:cubicBezTo>
                <a:cubicBezTo>
                  <a:pt x="481659" y="289749"/>
                  <a:pt x="555037" y="265289"/>
                  <a:pt x="654755" y="186267"/>
                </a:cubicBezTo>
                <a:cubicBezTo>
                  <a:pt x="754474" y="107245"/>
                  <a:pt x="841022" y="62089"/>
                  <a:pt x="970844" y="39511"/>
                </a:cubicBezTo>
                <a:cubicBezTo>
                  <a:pt x="1100666" y="16933"/>
                  <a:pt x="1277526" y="0"/>
                  <a:pt x="1433689" y="50800"/>
                </a:cubicBezTo>
                <a:cubicBezTo>
                  <a:pt x="1589852" y="101600"/>
                  <a:pt x="1740370" y="191911"/>
                  <a:pt x="1907822" y="344311"/>
                </a:cubicBezTo>
                <a:cubicBezTo>
                  <a:pt x="2075274" y="496711"/>
                  <a:pt x="2282237" y="767644"/>
                  <a:pt x="2438400" y="965200"/>
                </a:cubicBezTo>
                <a:cubicBezTo>
                  <a:pt x="2594563" y="1162756"/>
                  <a:pt x="2699926" y="1305749"/>
                  <a:pt x="2844800" y="1529645"/>
                </a:cubicBezTo>
                <a:cubicBezTo>
                  <a:pt x="2989674" y="1753541"/>
                  <a:pt x="3136429" y="2047052"/>
                  <a:pt x="3307644" y="2308578"/>
                </a:cubicBezTo>
                <a:cubicBezTo>
                  <a:pt x="3478859" y="2570104"/>
                  <a:pt x="3725333" y="2908770"/>
                  <a:pt x="3872089" y="3098800"/>
                </a:cubicBezTo>
                <a:cubicBezTo>
                  <a:pt x="4018845" y="3288830"/>
                  <a:pt x="4032015" y="3354682"/>
                  <a:pt x="4188178" y="3448756"/>
                </a:cubicBezTo>
                <a:cubicBezTo>
                  <a:pt x="4344341" y="3542830"/>
                  <a:pt x="4404547" y="3576697"/>
                  <a:pt x="4809066" y="3663245"/>
                </a:cubicBezTo>
                <a:cubicBezTo>
                  <a:pt x="5213585" y="3749793"/>
                  <a:pt x="6032030" y="3902193"/>
                  <a:pt x="6615289" y="3968045"/>
                </a:cubicBezTo>
                <a:cubicBezTo>
                  <a:pt x="7198548" y="4033897"/>
                  <a:pt x="8033926" y="4056475"/>
                  <a:pt x="8308622" y="4058356"/>
                </a:cubicBezTo>
              </a:path>
            </a:pathLst>
          </a:custGeom>
          <a:ln w="76200">
            <a:solidFill>
              <a:srgbClr val="008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38938" name="Text Box 14"/>
          <p:cNvSpPr txBox="1">
            <a:spLocks noChangeArrowheads="1"/>
          </p:cNvSpPr>
          <p:nvPr/>
        </p:nvSpPr>
        <p:spPr bwMode="auto">
          <a:xfrm>
            <a:off x="762000" y="5775325"/>
            <a:ext cx="358775"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rPr>
              <a:t>0</a:t>
            </a:r>
          </a:p>
        </p:txBody>
      </p:sp>
      <p:sp>
        <p:nvSpPr>
          <p:cNvPr id="38939" name="Text Box 15"/>
          <p:cNvSpPr txBox="1">
            <a:spLocks noChangeArrowheads="1"/>
          </p:cNvSpPr>
          <p:nvPr/>
        </p:nvSpPr>
        <p:spPr bwMode="auto">
          <a:xfrm>
            <a:off x="1620838" y="5753100"/>
            <a:ext cx="358775"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rPr>
              <a:t>1</a:t>
            </a:r>
          </a:p>
        </p:txBody>
      </p:sp>
      <p:sp>
        <p:nvSpPr>
          <p:cNvPr id="38940" name="Text Box 16"/>
          <p:cNvSpPr txBox="1">
            <a:spLocks noChangeArrowheads="1"/>
          </p:cNvSpPr>
          <p:nvPr/>
        </p:nvSpPr>
        <p:spPr bwMode="auto">
          <a:xfrm>
            <a:off x="2700338" y="5753100"/>
            <a:ext cx="358775"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rPr>
              <a:t>2</a:t>
            </a:r>
          </a:p>
        </p:txBody>
      </p:sp>
      <p:sp>
        <p:nvSpPr>
          <p:cNvPr id="38941" name="Text Box 17"/>
          <p:cNvSpPr txBox="1">
            <a:spLocks noChangeArrowheads="1"/>
          </p:cNvSpPr>
          <p:nvPr/>
        </p:nvSpPr>
        <p:spPr bwMode="auto">
          <a:xfrm>
            <a:off x="3852863" y="5753100"/>
            <a:ext cx="358775"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rPr>
              <a:t>3</a:t>
            </a:r>
          </a:p>
        </p:txBody>
      </p:sp>
      <p:sp>
        <p:nvSpPr>
          <p:cNvPr id="38942" name="Text Box 18"/>
          <p:cNvSpPr txBox="1">
            <a:spLocks noChangeArrowheads="1"/>
          </p:cNvSpPr>
          <p:nvPr/>
        </p:nvSpPr>
        <p:spPr bwMode="auto">
          <a:xfrm>
            <a:off x="8316913" y="5753100"/>
            <a:ext cx="358775"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rPr>
              <a:t>7</a:t>
            </a:r>
          </a:p>
        </p:txBody>
      </p:sp>
      <p:sp>
        <p:nvSpPr>
          <p:cNvPr id="38943" name="Text Box 19"/>
          <p:cNvSpPr txBox="1">
            <a:spLocks noChangeArrowheads="1"/>
          </p:cNvSpPr>
          <p:nvPr/>
        </p:nvSpPr>
        <p:spPr bwMode="auto">
          <a:xfrm>
            <a:off x="7165975" y="5753100"/>
            <a:ext cx="358775"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rPr>
              <a:t>6</a:t>
            </a:r>
          </a:p>
        </p:txBody>
      </p:sp>
      <p:sp>
        <p:nvSpPr>
          <p:cNvPr id="38944" name="Text Box 20"/>
          <p:cNvSpPr txBox="1">
            <a:spLocks noChangeArrowheads="1"/>
          </p:cNvSpPr>
          <p:nvPr/>
        </p:nvSpPr>
        <p:spPr bwMode="auto">
          <a:xfrm>
            <a:off x="6015038" y="5753100"/>
            <a:ext cx="358775"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rPr>
              <a:t>5</a:t>
            </a:r>
          </a:p>
        </p:txBody>
      </p:sp>
      <p:sp>
        <p:nvSpPr>
          <p:cNvPr id="38945" name="Text Box 21"/>
          <p:cNvSpPr txBox="1">
            <a:spLocks noChangeArrowheads="1"/>
          </p:cNvSpPr>
          <p:nvPr/>
        </p:nvSpPr>
        <p:spPr bwMode="auto">
          <a:xfrm>
            <a:off x="4933950" y="5753100"/>
            <a:ext cx="358775"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rPr>
              <a:t>4</a:t>
            </a:r>
          </a:p>
        </p:txBody>
      </p:sp>
      <p:sp>
        <p:nvSpPr>
          <p:cNvPr id="38946" name="Text Box 24"/>
          <p:cNvSpPr txBox="1">
            <a:spLocks noChangeArrowheads="1"/>
          </p:cNvSpPr>
          <p:nvPr/>
        </p:nvSpPr>
        <p:spPr bwMode="auto">
          <a:xfrm>
            <a:off x="4284663" y="6056313"/>
            <a:ext cx="1223962"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rPr>
              <a:t>Years</a:t>
            </a:r>
          </a:p>
        </p:txBody>
      </p:sp>
      <p:sp>
        <p:nvSpPr>
          <p:cNvPr id="105507" name="Text Box 33"/>
          <p:cNvSpPr txBox="1">
            <a:spLocks noChangeArrowheads="1"/>
          </p:cNvSpPr>
          <p:nvPr/>
        </p:nvSpPr>
        <p:spPr bwMode="auto">
          <a:xfrm>
            <a:off x="1577975" y="5394325"/>
            <a:ext cx="5060950" cy="284163"/>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auto" hangingPunct="1">
              <a:spcBef>
                <a:spcPct val="50000"/>
              </a:spcBef>
              <a:spcAft>
                <a:spcPts val="0"/>
              </a:spcAft>
              <a:buFontTx/>
              <a:buNone/>
              <a:defRPr/>
            </a:pPr>
            <a:r>
              <a:rPr lang="en-US" altLang="en-US" sz="1250" dirty="0">
                <a:latin typeface="Arial" pitchFamily="34" charset="0"/>
                <a:cs typeface="Arial" pitchFamily="34" charset="0"/>
              </a:rPr>
              <a:t>Adapted from Nash, 1997; </a:t>
            </a:r>
            <a:r>
              <a:rPr lang="en-US" altLang="en-US" sz="1250" i="1" dirty="0">
                <a:latin typeface="Arial" pitchFamily="34" charset="0"/>
                <a:cs typeface="Arial" pitchFamily="34" charset="0"/>
              </a:rPr>
              <a:t>Early Years Study</a:t>
            </a:r>
            <a:r>
              <a:rPr lang="en-US" altLang="en-US" sz="1250" dirty="0">
                <a:latin typeface="Arial" pitchFamily="34" charset="0"/>
                <a:cs typeface="Arial" pitchFamily="34" charset="0"/>
              </a:rPr>
              <a:t>, 1999; </a:t>
            </a:r>
            <a:r>
              <a:rPr lang="en-US" altLang="en-US" sz="1250" dirty="0" err="1">
                <a:latin typeface="Arial" pitchFamily="34" charset="0"/>
                <a:cs typeface="Arial" pitchFamily="34" charset="0"/>
              </a:rPr>
              <a:t>Shonkoff</a:t>
            </a:r>
            <a:r>
              <a:rPr lang="en-US" altLang="en-US" sz="1250" dirty="0">
                <a:latin typeface="Arial" pitchFamily="34" charset="0"/>
                <a:cs typeface="Arial" pitchFamily="34" charset="0"/>
              </a:rPr>
              <a:t>, 2000</a:t>
            </a:r>
            <a:endParaRPr lang="en-US" altLang="en-US" sz="1250" b="1" dirty="0">
              <a:latin typeface="Arial" pitchFamily="34" charset="0"/>
              <a:cs typeface="Arial" pitchFamily="34" charset="0"/>
            </a:endParaRPr>
          </a:p>
        </p:txBody>
      </p:sp>
      <p:sp>
        <p:nvSpPr>
          <p:cNvPr id="38948" name="Line 36"/>
          <p:cNvSpPr>
            <a:spLocks noChangeShapeType="1"/>
          </p:cNvSpPr>
          <p:nvPr/>
        </p:nvSpPr>
        <p:spPr bwMode="auto">
          <a:xfrm>
            <a:off x="903288" y="5695950"/>
            <a:ext cx="8277225" cy="0"/>
          </a:xfrm>
          <a:prstGeom prst="line">
            <a:avLst/>
          </a:prstGeom>
          <a:noFill/>
          <a:ln w="38100">
            <a:solidFill>
              <a:schemeClr val="tx1"/>
            </a:solidFill>
            <a:round/>
            <a:headEnd/>
            <a:tailEnd/>
          </a:ln>
        </p:spPr>
        <p:txBody>
          <a:bodyPr/>
          <a:lstStyle/>
          <a:p>
            <a:endParaRPr lang="en-US"/>
          </a:p>
        </p:txBody>
      </p:sp>
      <p:sp>
        <p:nvSpPr>
          <p:cNvPr id="38949" name="PPTShape_1"/>
          <p:cNvSpPr>
            <a:spLocks noChangeShapeType="1"/>
          </p:cNvSpPr>
          <p:nvPr/>
        </p:nvSpPr>
        <p:spPr bwMode="auto">
          <a:xfrm flipV="1">
            <a:off x="914400" y="1066800"/>
            <a:ext cx="8277225" cy="15875"/>
          </a:xfrm>
          <a:prstGeom prst="line">
            <a:avLst/>
          </a:prstGeom>
          <a:noFill/>
          <a:ln w="38100">
            <a:solidFill>
              <a:schemeClr val="tx1"/>
            </a:solidFill>
            <a:round/>
            <a:headEnd/>
            <a:tailEnd/>
          </a:ln>
        </p:spPr>
        <p:txBody>
          <a:bodyPr/>
          <a:lstStyle/>
          <a:p>
            <a:endParaRPr lang="en-US"/>
          </a:p>
        </p:txBody>
      </p:sp>
      <p:sp>
        <p:nvSpPr>
          <p:cNvPr id="38950" name="PPTShape_2"/>
          <p:cNvSpPr>
            <a:spLocks noChangeShapeType="1"/>
          </p:cNvSpPr>
          <p:nvPr/>
        </p:nvSpPr>
        <p:spPr bwMode="auto">
          <a:xfrm>
            <a:off x="836613" y="1052513"/>
            <a:ext cx="1587" cy="4676775"/>
          </a:xfrm>
          <a:prstGeom prst="line">
            <a:avLst/>
          </a:prstGeom>
          <a:noFill/>
          <a:ln w="152400">
            <a:solidFill>
              <a:schemeClr val="bg1"/>
            </a:solidFill>
            <a:round/>
            <a:headEnd/>
            <a:tailEnd/>
          </a:ln>
        </p:spPr>
        <p:txBody>
          <a:bodyPr/>
          <a:lstStyle/>
          <a:p>
            <a:endParaRPr lang="en-US"/>
          </a:p>
        </p:txBody>
      </p:sp>
      <p:sp>
        <p:nvSpPr>
          <p:cNvPr id="38951" name="PPTShape_3"/>
          <p:cNvSpPr>
            <a:spLocks noChangeShapeType="1"/>
          </p:cNvSpPr>
          <p:nvPr/>
        </p:nvSpPr>
        <p:spPr bwMode="auto">
          <a:xfrm flipH="1">
            <a:off x="900113" y="1066800"/>
            <a:ext cx="14287" cy="4665663"/>
          </a:xfrm>
          <a:prstGeom prst="line">
            <a:avLst/>
          </a:prstGeom>
          <a:noFill/>
          <a:ln w="38100">
            <a:solidFill>
              <a:schemeClr val="tx1"/>
            </a:solidFill>
            <a:round/>
            <a:headEnd/>
            <a:tailEnd/>
          </a:ln>
        </p:spPr>
        <p:txBody>
          <a:bodyPr/>
          <a:lstStyle/>
          <a:p>
            <a:endParaRPr lang="en-US"/>
          </a:p>
        </p:txBody>
      </p:sp>
      <p:sp>
        <p:nvSpPr>
          <p:cNvPr id="53" name="Freeform 4"/>
          <p:cNvSpPr>
            <a:spLocks/>
          </p:cNvSpPr>
          <p:nvPr/>
        </p:nvSpPr>
        <p:spPr bwMode="auto">
          <a:xfrm>
            <a:off x="914400" y="1143000"/>
            <a:ext cx="8640763" cy="4259263"/>
          </a:xfrm>
          <a:custGeom>
            <a:avLst/>
            <a:gdLst>
              <a:gd name="T0" fmla="*/ 0 w 5443"/>
              <a:gd name="T1" fmla="*/ 2147483647 h 2683"/>
              <a:gd name="T2" fmla="*/ 2147483647 w 5443"/>
              <a:gd name="T3" fmla="*/ 2147483647 h 2683"/>
              <a:gd name="T4" fmla="*/ 2147483647 w 5443"/>
              <a:gd name="T5" fmla="*/ 2147483647 h 2683"/>
              <a:gd name="T6" fmla="*/ 2147483647 w 5443"/>
              <a:gd name="T7" fmla="*/ 2147483647 h 2683"/>
              <a:gd name="T8" fmla="*/ 2147483647 w 5443"/>
              <a:gd name="T9" fmla="*/ 2147483647 h 2683"/>
              <a:gd name="T10" fmla="*/ 2147483647 w 5443"/>
              <a:gd name="T11" fmla="*/ 2147483647 h 2683"/>
              <a:gd name="T12" fmla="*/ 2147483647 w 5443"/>
              <a:gd name="T13" fmla="*/ 2147483647 h 2683"/>
              <a:gd name="T14" fmla="*/ 2147483647 w 5443"/>
              <a:gd name="T15" fmla="*/ 2147483647 h 2683"/>
              <a:gd name="T16" fmla="*/ 2147483647 w 5443"/>
              <a:gd name="T17" fmla="*/ 2147483647 h 26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43"/>
              <a:gd name="T28" fmla="*/ 0 h 2683"/>
              <a:gd name="T29" fmla="*/ 5443 w 5443"/>
              <a:gd name="T30" fmla="*/ 2683 h 26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43" h="2683">
                <a:moveTo>
                  <a:pt x="0" y="143"/>
                </a:moveTo>
                <a:cubicBezTo>
                  <a:pt x="245" y="71"/>
                  <a:pt x="491" y="0"/>
                  <a:pt x="680" y="7"/>
                </a:cubicBezTo>
                <a:cubicBezTo>
                  <a:pt x="869" y="14"/>
                  <a:pt x="960" y="52"/>
                  <a:pt x="1134" y="188"/>
                </a:cubicBezTo>
                <a:cubicBezTo>
                  <a:pt x="1308" y="324"/>
                  <a:pt x="1550" y="611"/>
                  <a:pt x="1724" y="823"/>
                </a:cubicBezTo>
                <a:cubicBezTo>
                  <a:pt x="1898" y="1035"/>
                  <a:pt x="2041" y="1240"/>
                  <a:pt x="2177" y="1459"/>
                </a:cubicBezTo>
                <a:cubicBezTo>
                  <a:pt x="2313" y="1678"/>
                  <a:pt x="2396" y="1973"/>
                  <a:pt x="2540" y="2139"/>
                </a:cubicBezTo>
                <a:cubicBezTo>
                  <a:pt x="2684" y="2305"/>
                  <a:pt x="2774" y="2373"/>
                  <a:pt x="3039" y="2456"/>
                </a:cubicBezTo>
                <a:cubicBezTo>
                  <a:pt x="3304" y="2539"/>
                  <a:pt x="3727" y="2600"/>
                  <a:pt x="4128" y="2638"/>
                </a:cubicBezTo>
                <a:cubicBezTo>
                  <a:pt x="4529" y="2676"/>
                  <a:pt x="4986" y="2679"/>
                  <a:pt x="5443" y="2683"/>
                </a:cubicBezTo>
              </a:path>
            </a:pathLst>
          </a:custGeom>
          <a:noFill/>
          <a:ln w="63500">
            <a:solidFill>
              <a:srgbClr val="969696"/>
            </a:solidFill>
            <a:round/>
            <a:headEnd/>
            <a:tailEnd/>
          </a:ln>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0" fill="hold"/>
                                        <p:tgtEl>
                                          <p:spTgt spid="29"/>
                                        </p:tgtEl>
                                        <p:attrNameLst>
                                          <p:attrName>ppt_w</p:attrName>
                                        </p:attrNameLst>
                                      </p:cBhvr>
                                      <p:tavLst>
                                        <p:tav tm="0">
                                          <p:val>
                                            <p:strVal val="#ppt_w+.3"/>
                                          </p:val>
                                        </p:tav>
                                        <p:tav tm="100000">
                                          <p:val>
                                            <p:strVal val="#ppt_w"/>
                                          </p:val>
                                        </p:tav>
                                      </p:tavLst>
                                    </p:anim>
                                    <p:anim calcmode="lin" valueType="num">
                                      <p:cBhvr>
                                        <p:cTn id="8" dur="5000" fill="hold"/>
                                        <p:tgtEl>
                                          <p:spTgt spid="29"/>
                                        </p:tgtEl>
                                        <p:attrNameLst>
                                          <p:attrName>ppt_h</p:attrName>
                                        </p:attrNameLst>
                                      </p:cBhvr>
                                      <p:tavLst>
                                        <p:tav tm="0">
                                          <p:val>
                                            <p:strVal val="#ppt_h"/>
                                          </p:val>
                                        </p:tav>
                                        <p:tav tm="100000">
                                          <p:val>
                                            <p:strVal val="#ppt_h"/>
                                          </p:val>
                                        </p:tav>
                                      </p:tavLst>
                                    </p:anim>
                                    <p:animEffect transition="in" filter="fade">
                                      <p:cBhvr>
                                        <p:cTn id="9" dur="5000"/>
                                        <p:tgtEl>
                                          <p:spTgt spid="29"/>
                                        </p:tgtEl>
                                      </p:cBhvr>
                                    </p:animEffect>
                                  </p:childTnLst>
                                </p:cTn>
                              </p:par>
                              <p:par>
                                <p:cTn id="10" presetID="22" presetClass="entr" presetSubtype="8"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0" fill="hold"/>
                                        <p:tgtEl>
                                          <p:spTgt spid="36"/>
                                        </p:tgtEl>
                                        <p:attrNameLst>
                                          <p:attrName>ppt_w</p:attrName>
                                        </p:attrNameLst>
                                      </p:cBhvr>
                                      <p:tavLst>
                                        <p:tav tm="0">
                                          <p:val>
                                            <p:strVal val="#ppt_w+.3"/>
                                          </p:val>
                                        </p:tav>
                                        <p:tav tm="100000">
                                          <p:val>
                                            <p:strVal val="#ppt_w"/>
                                          </p:val>
                                        </p:tav>
                                      </p:tavLst>
                                    </p:anim>
                                    <p:anim calcmode="lin" valueType="num">
                                      <p:cBhvr>
                                        <p:cTn id="18" dur="5000" fill="hold"/>
                                        <p:tgtEl>
                                          <p:spTgt spid="36"/>
                                        </p:tgtEl>
                                        <p:attrNameLst>
                                          <p:attrName>ppt_h</p:attrName>
                                        </p:attrNameLst>
                                      </p:cBhvr>
                                      <p:tavLst>
                                        <p:tav tm="0">
                                          <p:val>
                                            <p:strVal val="#ppt_h"/>
                                          </p:val>
                                        </p:tav>
                                        <p:tav tm="100000">
                                          <p:val>
                                            <p:strVal val="#ppt_h"/>
                                          </p:val>
                                        </p:tav>
                                      </p:tavLst>
                                    </p:anim>
                                    <p:animEffect transition="in" filter="fade">
                                      <p:cBhvr>
                                        <p:cTn id="19" dur="5000"/>
                                        <p:tgtEl>
                                          <p:spTgt spid="3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0"/>
                                        <p:tgtEl>
                                          <p:spTgt spid="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0" fill="hold"/>
                                        <p:tgtEl>
                                          <p:spTgt spid="30"/>
                                        </p:tgtEl>
                                        <p:attrNameLst>
                                          <p:attrName>ppt_w</p:attrName>
                                        </p:attrNameLst>
                                      </p:cBhvr>
                                      <p:tavLst>
                                        <p:tav tm="0">
                                          <p:val>
                                            <p:strVal val="#ppt_w+.3"/>
                                          </p:val>
                                        </p:tav>
                                        <p:tav tm="100000">
                                          <p:val>
                                            <p:strVal val="#ppt_w"/>
                                          </p:val>
                                        </p:tav>
                                      </p:tavLst>
                                    </p:anim>
                                    <p:anim calcmode="lin" valueType="num">
                                      <p:cBhvr>
                                        <p:cTn id="28" dur="5000" fill="hold"/>
                                        <p:tgtEl>
                                          <p:spTgt spid="30"/>
                                        </p:tgtEl>
                                        <p:attrNameLst>
                                          <p:attrName>ppt_h</p:attrName>
                                        </p:attrNameLst>
                                      </p:cBhvr>
                                      <p:tavLst>
                                        <p:tav tm="0">
                                          <p:val>
                                            <p:strVal val="#ppt_h"/>
                                          </p:val>
                                        </p:tav>
                                        <p:tav tm="100000">
                                          <p:val>
                                            <p:strVal val="#ppt_h"/>
                                          </p:val>
                                        </p:tav>
                                      </p:tavLst>
                                    </p:anim>
                                    <p:animEffect transition="in" filter="fade">
                                      <p:cBhvr>
                                        <p:cTn id="29" dur="5000"/>
                                        <p:tgtEl>
                                          <p:spTgt spid="30"/>
                                        </p:tgtEl>
                                      </p:cBhvr>
                                    </p:animEffect>
                                  </p:childTnLst>
                                </p:cTn>
                              </p:par>
                              <p:par>
                                <p:cTn id="30" presetID="22" presetClass="entr" presetSubtype="8"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0"/>
                                        <p:tgtEl>
                                          <p:spTgt spid="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0" fill="hold"/>
                                        <p:tgtEl>
                                          <p:spTgt spid="32"/>
                                        </p:tgtEl>
                                        <p:attrNameLst>
                                          <p:attrName>ppt_w</p:attrName>
                                        </p:attrNameLst>
                                      </p:cBhvr>
                                      <p:tavLst>
                                        <p:tav tm="0">
                                          <p:val>
                                            <p:strVal val="#ppt_w+.3"/>
                                          </p:val>
                                        </p:tav>
                                        <p:tav tm="100000">
                                          <p:val>
                                            <p:strVal val="#ppt_w"/>
                                          </p:val>
                                        </p:tav>
                                      </p:tavLst>
                                    </p:anim>
                                    <p:anim calcmode="lin" valueType="num">
                                      <p:cBhvr>
                                        <p:cTn id="38" dur="5000" fill="hold"/>
                                        <p:tgtEl>
                                          <p:spTgt spid="32"/>
                                        </p:tgtEl>
                                        <p:attrNameLst>
                                          <p:attrName>ppt_h</p:attrName>
                                        </p:attrNameLst>
                                      </p:cBhvr>
                                      <p:tavLst>
                                        <p:tav tm="0">
                                          <p:val>
                                            <p:strVal val="#ppt_h"/>
                                          </p:val>
                                        </p:tav>
                                        <p:tav tm="100000">
                                          <p:val>
                                            <p:strVal val="#ppt_h"/>
                                          </p:val>
                                        </p:tav>
                                      </p:tavLst>
                                    </p:anim>
                                    <p:animEffect transition="in" filter="fade">
                                      <p:cBhvr>
                                        <p:cTn id="39" dur="5000"/>
                                        <p:tgtEl>
                                          <p:spTgt spid="32"/>
                                        </p:tgtEl>
                                      </p:cBhvr>
                                    </p:animEffect>
                                  </p:childTnLst>
                                </p:cTn>
                              </p:par>
                              <p:par>
                                <p:cTn id="40" presetID="22" presetClass="entr" presetSubtype="8"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0"/>
                                        <p:tgtEl>
                                          <p:spTgt spid="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0" fill="hold"/>
                                        <p:tgtEl>
                                          <p:spTgt spid="31"/>
                                        </p:tgtEl>
                                        <p:attrNameLst>
                                          <p:attrName>ppt_w</p:attrName>
                                        </p:attrNameLst>
                                      </p:cBhvr>
                                      <p:tavLst>
                                        <p:tav tm="0">
                                          <p:val>
                                            <p:strVal val="#ppt_w+.3"/>
                                          </p:val>
                                        </p:tav>
                                        <p:tav tm="100000">
                                          <p:val>
                                            <p:strVal val="#ppt_w"/>
                                          </p:val>
                                        </p:tav>
                                      </p:tavLst>
                                    </p:anim>
                                    <p:anim calcmode="lin" valueType="num">
                                      <p:cBhvr>
                                        <p:cTn id="48" dur="5000" fill="hold"/>
                                        <p:tgtEl>
                                          <p:spTgt spid="31"/>
                                        </p:tgtEl>
                                        <p:attrNameLst>
                                          <p:attrName>ppt_h</p:attrName>
                                        </p:attrNameLst>
                                      </p:cBhvr>
                                      <p:tavLst>
                                        <p:tav tm="0">
                                          <p:val>
                                            <p:strVal val="#ppt_h"/>
                                          </p:val>
                                        </p:tav>
                                        <p:tav tm="100000">
                                          <p:val>
                                            <p:strVal val="#ppt_h"/>
                                          </p:val>
                                        </p:tav>
                                      </p:tavLst>
                                    </p:anim>
                                    <p:animEffect transition="in" filter="fade">
                                      <p:cBhvr>
                                        <p:cTn id="49" dur="5000"/>
                                        <p:tgtEl>
                                          <p:spTgt spid="31"/>
                                        </p:tgtEl>
                                      </p:cBhvr>
                                    </p:animEffect>
                                  </p:childTnLst>
                                </p:cTn>
                              </p:par>
                              <p:par>
                                <p:cTn id="50" presetID="22" presetClass="entr" presetSubtype="8"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0"/>
                                        <p:tgtEl>
                                          <p:spTgt spid="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0" fill="hold"/>
                                        <p:tgtEl>
                                          <p:spTgt spid="33"/>
                                        </p:tgtEl>
                                        <p:attrNameLst>
                                          <p:attrName>ppt_w</p:attrName>
                                        </p:attrNameLst>
                                      </p:cBhvr>
                                      <p:tavLst>
                                        <p:tav tm="0">
                                          <p:val>
                                            <p:strVal val="#ppt_w+.3"/>
                                          </p:val>
                                        </p:tav>
                                        <p:tav tm="100000">
                                          <p:val>
                                            <p:strVal val="#ppt_w"/>
                                          </p:val>
                                        </p:tav>
                                      </p:tavLst>
                                    </p:anim>
                                    <p:anim calcmode="lin" valueType="num">
                                      <p:cBhvr>
                                        <p:cTn id="58" dur="5000" fill="hold"/>
                                        <p:tgtEl>
                                          <p:spTgt spid="33"/>
                                        </p:tgtEl>
                                        <p:attrNameLst>
                                          <p:attrName>ppt_h</p:attrName>
                                        </p:attrNameLst>
                                      </p:cBhvr>
                                      <p:tavLst>
                                        <p:tav tm="0">
                                          <p:val>
                                            <p:strVal val="#ppt_h"/>
                                          </p:val>
                                        </p:tav>
                                        <p:tav tm="100000">
                                          <p:val>
                                            <p:strVal val="#ppt_h"/>
                                          </p:val>
                                        </p:tav>
                                      </p:tavLst>
                                    </p:anim>
                                    <p:animEffect transition="in" filter="fade">
                                      <p:cBhvr>
                                        <p:cTn id="59" dur="5000"/>
                                        <p:tgtEl>
                                          <p:spTgt spid="33"/>
                                        </p:tgtEl>
                                      </p:cBhvr>
                                    </p:animEffect>
                                  </p:childTnLst>
                                </p:cTn>
                              </p:par>
                              <p:par>
                                <p:cTn id="60" presetID="22" presetClass="entr" presetSubtype="8"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0"/>
                                        <p:tgtEl>
                                          <p:spTgt spid="2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0" presetClass="entr" presetSubtype="0" decel="10000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0" fill="hold"/>
                                        <p:tgtEl>
                                          <p:spTgt spid="34"/>
                                        </p:tgtEl>
                                        <p:attrNameLst>
                                          <p:attrName>ppt_w</p:attrName>
                                        </p:attrNameLst>
                                      </p:cBhvr>
                                      <p:tavLst>
                                        <p:tav tm="0">
                                          <p:val>
                                            <p:strVal val="#ppt_w+.3"/>
                                          </p:val>
                                        </p:tav>
                                        <p:tav tm="100000">
                                          <p:val>
                                            <p:strVal val="#ppt_w"/>
                                          </p:val>
                                        </p:tav>
                                      </p:tavLst>
                                    </p:anim>
                                    <p:anim calcmode="lin" valueType="num">
                                      <p:cBhvr>
                                        <p:cTn id="68" dur="5000" fill="hold"/>
                                        <p:tgtEl>
                                          <p:spTgt spid="34"/>
                                        </p:tgtEl>
                                        <p:attrNameLst>
                                          <p:attrName>ppt_h</p:attrName>
                                        </p:attrNameLst>
                                      </p:cBhvr>
                                      <p:tavLst>
                                        <p:tav tm="0">
                                          <p:val>
                                            <p:strVal val="#ppt_h"/>
                                          </p:val>
                                        </p:tav>
                                        <p:tav tm="100000">
                                          <p:val>
                                            <p:strVal val="#ppt_h"/>
                                          </p:val>
                                        </p:tav>
                                      </p:tavLst>
                                    </p:anim>
                                    <p:animEffect transition="in" filter="fade">
                                      <p:cBhvr>
                                        <p:cTn id="69" dur="5000"/>
                                        <p:tgtEl>
                                          <p:spTgt spid="34"/>
                                        </p:tgtEl>
                                      </p:cBhvr>
                                    </p:animEffect>
                                  </p:childTnLst>
                                </p:cTn>
                              </p:par>
                              <p:par>
                                <p:cTn id="70" presetID="22" presetClass="entr" presetSubtype="8"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0"/>
                                        <p:tgtEl>
                                          <p:spTgt spid="2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0" fill="hold"/>
                                        <p:tgtEl>
                                          <p:spTgt spid="35"/>
                                        </p:tgtEl>
                                        <p:attrNameLst>
                                          <p:attrName>ppt_w</p:attrName>
                                        </p:attrNameLst>
                                      </p:cBhvr>
                                      <p:tavLst>
                                        <p:tav tm="0">
                                          <p:val>
                                            <p:strVal val="#ppt_w+.3"/>
                                          </p:val>
                                        </p:tav>
                                        <p:tav tm="100000">
                                          <p:val>
                                            <p:strVal val="#ppt_w"/>
                                          </p:val>
                                        </p:tav>
                                      </p:tavLst>
                                    </p:anim>
                                    <p:anim calcmode="lin" valueType="num">
                                      <p:cBhvr>
                                        <p:cTn id="78" dur="5000" fill="hold"/>
                                        <p:tgtEl>
                                          <p:spTgt spid="35"/>
                                        </p:tgtEl>
                                        <p:attrNameLst>
                                          <p:attrName>ppt_h</p:attrName>
                                        </p:attrNameLst>
                                      </p:cBhvr>
                                      <p:tavLst>
                                        <p:tav tm="0">
                                          <p:val>
                                            <p:strVal val="#ppt_h"/>
                                          </p:val>
                                        </p:tav>
                                        <p:tav tm="100000">
                                          <p:val>
                                            <p:strVal val="#ppt_h"/>
                                          </p:val>
                                        </p:tav>
                                      </p:tavLst>
                                    </p:anim>
                                    <p:animEffect transition="in" filter="fade">
                                      <p:cBhvr>
                                        <p:cTn id="79" dur="5000"/>
                                        <p:tgtEl>
                                          <p:spTgt spid="35"/>
                                        </p:tgtEl>
                                      </p:cBhvr>
                                    </p:animEffect>
                                  </p:childTnLst>
                                </p:cTn>
                              </p:par>
                              <p:par>
                                <p:cTn id="80" presetID="22" presetClass="entr" presetSubtype="8"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5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b6c0e792-076e-4ddf-8635-c1be31072d92"/>
  <p:tag name="ARTICULATE_SLIDE_NAV"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2534</TotalTime>
  <Words>1671</Words>
  <Application>Microsoft Office PowerPoint</Application>
  <PresentationFormat>On-screen Show (4:3)</PresentationFormat>
  <Paragraphs>126</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Potential Interventions for Optimum Brain Development in Early Years</vt:lpstr>
      <vt:lpstr>Today’s Session</vt:lpstr>
      <vt:lpstr>Slide 3</vt:lpstr>
      <vt:lpstr>Did you know?</vt:lpstr>
      <vt:lpstr>Slide 5</vt:lpstr>
      <vt:lpstr>Did you know?</vt:lpstr>
      <vt:lpstr>Slide 7</vt:lpstr>
      <vt:lpstr>Slide 8</vt:lpstr>
      <vt:lpstr>Slide 9</vt:lpstr>
      <vt:lpstr>Slide 10</vt:lpstr>
      <vt:lpstr>A child’s brain has 10 times more connection than entire internet</vt:lpstr>
      <vt:lpstr>The power of responsive care</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Aneela</dc:creator>
  <cp:lastModifiedBy>Aneela</cp:lastModifiedBy>
  <cp:revision>71</cp:revision>
  <dcterms:created xsi:type="dcterms:W3CDTF">2018-03-24T07:15:21Z</dcterms:created>
  <dcterms:modified xsi:type="dcterms:W3CDTF">2018-03-27T01:22:20Z</dcterms:modified>
</cp:coreProperties>
</file>