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6"/>
  </p:notesMasterIdLst>
  <p:sldIdLst>
    <p:sldId id="257" r:id="rId7"/>
    <p:sldId id="260" r:id="rId8"/>
    <p:sldId id="277" r:id="rId9"/>
    <p:sldId id="278" r:id="rId10"/>
    <p:sldId id="258" r:id="rId11"/>
    <p:sldId id="279" r:id="rId12"/>
    <p:sldId id="280" r:id="rId13"/>
    <p:sldId id="264" r:id="rId14"/>
    <p:sldId id="281" r:id="rId15"/>
    <p:sldId id="282" r:id="rId16"/>
    <p:sldId id="267" r:id="rId17"/>
    <p:sldId id="268" r:id="rId18"/>
    <p:sldId id="286" r:id="rId19"/>
    <p:sldId id="269" r:id="rId20"/>
    <p:sldId id="265" r:id="rId21"/>
    <p:sldId id="271" r:id="rId22"/>
    <p:sldId id="290" r:id="rId23"/>
    <p:sldId id="285" r:id="rId24"/>
    <p:sldId id="261" r:id="rId25"/>
    <p:sldId id="263" r:id="rId26"/>
    <p:sldId id="262" r:id="rId27"/>
    <p:sldId id="283" r:id="rId28"/>
    <p:sldId id="284" r:id="rId29"/>
    <p:sldId id="272" r:id="rId30"/>
    <p:sldId id="273" r:id="rId31"/>
    <p:sldId id="274" r:id="rId32"/>
    <p:sldId id="275" r:id="rId33"/>
    <p:sldId id="276" r:id="rId34"/>
    <p:sldId id="25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2" autoAdjust="0"/>
  </p:normalViewPr>
  <p:slideViewPr>
    <p:cSldViewPr>
      <p:cViewPr>
        <p:scale>
          <a:sx n="70" d="100"/>
          <a:sy n="70" d="100"/>
        </p:scale>
        <p:origin x="-138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80C531-F582-4251-A1D5-1FE9E5682B0A}" type="datetimeFigureOut">
              <a:rPr lang="en-US" smtClean="0"/>
              <a:t>3/3/18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65674-6093-4C1A-BB98-73C87C1BD47D}" type="slidenum">
              <a:rPr lang="en-US" smtClean="0"/>
              <a:t>‹#›</a:t>
            </a:fld>
            <a:endParaRPr lang="en-US"/>
          </a:p>
        </p:txBody>
      </p:sp>
    </p:spTree>
    <p:extLst>
      <p:ext uri="{BB962C8B-B14F-4D97-AF65-F5344CB8AC3E}">
        <p14:creationId xmlns:p14="http://schemas.microsoft.com/office/powerpoint/2010/main" val="2509304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92F697EC-E404-4A02-A8C5-5A8A7DC37E59}" type="slidenum">
              <a:rPr lang="en-US">
                <a:solidFill>
                  <a:prstClr val="white"/>
                </a:solidFill>
              </a:rPr>
              <a:pPr/>
              <a:t>1</a:t>
            </a:fld>
            <a:endParaRPr lang="en-US">
              <a:solidFill>
                <a:prstClr val="white"/>
              </a:solidFill>
            </a:endParaRPr>
          </a:p>
        </p:txBody>
      </p:sp>
      <p:sp>
        <p:nvSpPr>
          <p:cNvPr id="348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14</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14</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15</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15</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16</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16</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can you do? Help promote the Five R’s of early childhood.</a:t>
            </a:r>
            <a:r>
              <a:rPr lang="en-US" baseline="0" dirty="0" smtClean="0"/>
              <a:t>  These may seem simple, but implementing these </a:t>
            </a:r>
            <a:r>
              <a:rPr lang="en-US" baseline="0" dirty="0" err="1" smtClean="0"/>
              <a:t>behaviours</a:t>
            </a:r>
            <a:r>
              <a:rPr lang="en-US" baseline="0" dirty="0" smtClean="0"/>
              <a:t> and approaches at home can have profound consequences for children’s lives.  For example, daily reading together and regular bedtime were two practices found in the most “successful” families in one study.  (Source (GIVE FULL CITE): The Millennium Cohort Study, 2010.)</a:t>
            </a:r>
            <a:endParaRPr lang="en-US" dirty="0"/>
          </a:p>
        </p:txBody>
      </p:sp>
      <p:sp>
        <p:nvSpPr>
          <p:cNvPr id="4" name="Slide Number Placeholder 3"/>
          <p:cNvSpPr>
            <a:spLocks noGrp="1"/>
          </p:cNvSpPr>
          <p:nvPr>
            <p:ph type="sldNum" sz="quarter" idx="10"/>
          </p:nvPr>
        </p:nvSpPr>
        <p:spPr/>
        <p:txBody>
          <a:bodyPr/>
          <a:lstStyle/>
          <a:p>
            <a:pPr>
              <a:defRPr/>
            </a:pPr>
            <a:fld id="{9DFF3042-2655-40EC-9B7C-5BD38B85C31C}"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86302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19</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19</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20</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20</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21</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21</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24</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24</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25</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25</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26</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26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2</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27</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27</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28</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28</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29</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i="0" u="none" dirty="0" smtClean="0"/>
              <a:t>Work</a:t>
            </a:r>
            <a:r>
              <a:rPr lang="en-US" b="0" i="0" u="none" baseline="0" dirty="0" smtClean="0"/>
              <a:t> in neuroscience, molecular biology, and genomics tells us the following:</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E46C0A"/>
                </a:solidFill>
                <a:latin typeface="Calibri" pitchFamily="34" charset="0"/>
              </a:rPr>
              <a:t>Before</a:t>
            </a:r>
            <a:r>
              <a:rPr lang="en-US" sz="1200" baseline="0" dirty="0" smtClean="0">
                <a:solidFill>
                  <a:srgbClr val="E46C0A"/>
                </a:solidFill>
                <a:latin typeface="Calibri" pitchFamily="34" charset="0"/>
              </a:rPr>
              <a:t> </a:t>
            </a:r>
            <a:r>
              <a:rPr lang="en-US" sz="1200" dirty="0" smtClean="0">
                <a:solidFill>
                  <a:srgbClr val="E46C0A"/>
                </a:solidFill>
                <a:latin typeface="Calibri" pitchFamily="34" charset="0"/>
              </a:rPr>
              <a:t>the age of 5. It takes less time, intensity and repetition to organize the developing</a:t>
            </a:r>
            <a:r>
              <a:rPr lang="en-US" sz="1200" baseline="0" dirty="0" smtClean="0">
                <a:solidFill>
                  <a:srgbClr val="E46C0A"/>
                </a:solidFill>
                <a:latin typeface="Calibri" pitchFamily="34" charset="0"/>
              </a:rPr>
              <a:t> neural systems than it does to reorganize already-developed neural systems</a:t>
            </a:r>
            <a:endParaRPr lang="en-US" sz="1200" dirty="0" smtClean="0">
              <a:solidFill>
                <a:srgbClr val="E46C0A"/>
              </a:solidFill>
              <a:latin typeface="Calibri"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E46C0A"/>
                </a:solidFill>
                <a:latin typeface="Calibri" pitchFamily="34" charset="0"/>
              </a:rPr>
              <a:t>Early relationships, environments, and experiences affect all aspects of a child’s development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E46C0A"/>
                </a:solidFill>
                <a:latin typeface="Calibri" pitchFamily="34" charset="0"/>
              </a:rPr>
              <a:t>Nurturing relationships with parents/caregivers in the early years are critical</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E46C0A"/>
                </a:solidFill>
                <a:latin typeface="Calibri" pitchFamily="34" charset="0"/>
              </a:rPr>
              <a:t>The first 1000 days from pregnancy</a:t>
            </a:r>
            <a:r>
              <a:rPr lang="en-US" sz="1200" baseline="0" dirty="0" smtClean="0">
                <a:solidFill>
                  <a:srgbClr val="E46C0A"/>
                </a:solidFill>
                <a:latin typeface="Calibri" pitchFamily="34" charset="0"/>
              </a:rPr>
              <a:t> to 2 years is a time period that can have a profound impact on a child’s growth and development</a:t>
            </a:r>
            <a:endParaRPr lang="en-US" sz="1200" dirty="0" smtClean="0">
              <a:solidFill>
                <a:srgbClr val="E46C0A"/>
              </a:solidFill>
              <a:latin typeface="Calibri"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E46C0A"/>
                </a:solidFill>
                <a:latin typeface="Calibri" pitchFamily="34" charset="0"/>
              </a:rPr>
              <a:t>Toxic stress has a negative impact on a child’s development.</a:t>
            </a:r>
            <a:r>
              <a:rPr lang="en-US" sz="1200" baseline="0" dirty="0" smtClean="0">
                <a:solidFill>
                  <a:srgbClr val="E46C0A"/>
                </a:solidFill>
                <a:latin typeface="Calibri" pitchFamily="34" charset="0"/>
              </a:rPr>
              <a:t> Significant  adversity can produce physiological disruptions or biological “memories” that can undermine the development of the body’s stress response systems and affect the developing, brain, cardiovascular system, immune system and metabolic regulatory controls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E46C0A"/>
                </a:solidFill>
                <a:latin typeface="Calibri" pitchFamily="34" charset="0"/>
              </a:rPr>
              <a:t>Early interventions are critical for optimal life course outcomes</a:t>
            </a:r>
            <a:r>
              <a:rPr lang="en-US" sz="1200" baseline="0" dirty="0" smtClean="0">
                <a:solidFill>
                  <a:srgbClr val="E46C0A"/>
                </a:solidFill>
                <a:latin typeface="Calibri" pitchFamily="34" charset="0"/>
              </a:rPr>
              <a:t> because these physiological disruptions can persist far into adulthood and lead to lifelong impairments in both physical and mental health</a:t>
            </a:r>
            <a:endParaRPr lang="en-US" sz="1200" dirty="0" smtClean="0">
              <a:solidFill>
                <a:srgbClr val="E46C0A"/>
              </a:solidFill>
              <a:latin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E46C0A"/>
              </a:solidFill>
              <a:latin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E46C0A"/>
              </a:solidFill>
              <a:latin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E46C0A"/>
              </a:solidFill>
              <a:latin typeface="Calibri" pitchFamily="34" charset="0"/>
            </a:endParaRPr>
          </a:p>
          <a:p>
            <a:endParaRPr lang="en-US" b="0" i="0" u="none" baseline="0" dirty="0" smtClean="0"/>
          </a:p>
          <a:p>
            <a:endParaRPr lang="en-US" b="0" i="0" u="none" dirty="0"/>
          </a:p>
        </p:txBody>
      </p:sp>
      <p:sp>
        <p:nvSpPr>
          <p:cNvPr id="4" name="Slide Number Placeholder 3"/>
          <p:cNvSpPr>
            <a:spLocks noGrp="1"/>
          </p:cNvSpPr>
          <p:nvPr>
            <p:ph type="sldNum" sz="quarter" idx="10"/>
          </p:nvPr>
        </p:nvSpPr>
        <p:spPr/>
        <p:txBody>
          <a:bodyPr/>
          <a:lstStyle/>
          <a:p>
            <a:pPr>
              <a:defRPr/>
            </a:pPr>
            <a:fld id="{9DFF3042-2655-40EC-9B7C-5BD38B85C31C}"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50710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5</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D02F4F5-E9AD-426A-A8E1-E3E23E4B75E0}" type="slidenum">
              <a:rPr lang="en-GB" smtClean="0">
                <a:solidFill>
                  <a:prstClr val="black"/>
                </a:solidFill>
              </a:rPr>
              <a:pPr/>
              <a:t>6</a:t>
            </a:fld>
            <a:endParaRPr lang="en-GB" smtClean="0">
              <a:solidFill>
                <a:prstClr val="black"/>
              </a:solidFill>
            </a:endParaRPr>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xfrm>
            <a:off x="914400" y="4343400"/>
            <a:ext cx="5257800" cy="4419600"/>
          </a:xfrm>
          <a:solidFill>
            <a:srgbClr val="FFFFFF"/>
          </a:solidFill>
          <a:ln>
            <a:solidFill>
              <a:srgbClr val="000000"/>
            </a:solidFill>
          </a:ln>
        </p:spPr>
        <p:txBody>
          <a:bodyPr/>
          <a:lstStyle/>
          <a:p>
            <a:pPr eaLnBrk="1" hangingPunct="1">
              <a:spcBef>
                <a:spcPct val="0"/>
              </a:spcBef>
            </a:pPr>
            <a:r>
              <a:rPr lang="en-US" dirty="0" smtClean="0"/>
              <a:t>This slide comes from The Report of the Commission for Nutrition in the first decade of the millennium prepared for the ACC/SCN. The commission was chaired by Prof P James. </a:t>
            </a:r>
          </a:p>
          <a:p>
            <a:pPr eaLnBrk="1" hangingPunct="1">
              <a:spcBef>
                <a:spcPct val="0"/>
              </a:spcBef>
            </a:pPr>
            <a:endParaRPr lang="en-US" dirty="0" smtClean="0"/>
          </a:p>
          <a:p>
            <a:pPr eaLnBrk="1" hangingPunct="1">
              <a:spcBef>
                <a:spcPct val="0"/>
              </a:spcBef>
            </a:pPr>
            <a:r>
              <a:rPr lang="en-US" dirty="0" smtClean="0"/>
              <a:t>It shows how inadequate fetal and infant growth can lead to four main areas of negative consequences. </a:t>
            </a:r>
          </a:p>
          <a:p>
            <a:pPr eaLnBrk="1" hangingPunct="1">
              <a:spcBef>
                <a:spcPct val="0"/>
              </a:spcBef>
            </a:pPr>
            <a:endParaRPr lang="en-US" dirty="0" smtClean="0"/>
          </a:p>
          <a:p>
            <a:pPr eaLnBrk="1" hangingPunct="1">
              <a:spcBef>
                <a:spcPct val="0"/>
              </a:spcBef>
            </a:pPr>
            <a:r>
              <a:rPr lang="en-US" dirty="0" smtClean="0"/>
              <a:t>One is death, since one half of child deaths have under nutrition as an underlying cause,, i.e. they would not have died from the infection if they had been better nourished. </a:t>
            </a:r>
          </a:p>
          <a:p>
            <a:pPr eaLnBrk="1" hangingPunct="1">
              <a:spcBef>
                <a:spcPct val="0"/>
              </a:spcBef>
            </a:pPr>
            <a:endParaRPr lang="en-US" dirty="0" smtClean="0"/>
          </a:p>
          <a:p>
            <a:pPr eaLnBrk="1" hangingPunct="1">
              <a:spcBef>
                <a:spcPct val="0"/>
              </a:spcBef>
            </a:pPr>
            <a:r>
              <a:rPr lang="en-US" dirty="0" smtClean="0"/>
              <a:t>The second is that brain development is affected, leading to long tern damage to cognitive and educational performance (increased school repetition rates </a:t>
            </a:r>
            <a:r>
              <a:rPr lang="en-US" dirty="0" err="1" smtClean="0"/>
              <a:t>etc</a:t>
            </a:r>
            <a:r>
              <a:rPr lang="en-US" dirty="0" smtClean="0"/>
              <a:t>). </a:t>
            </a:r>
          </a:p>
          <a:p>
            <a:pPr eaLnBrk="1" hangingPunct="1">
              <a:spcBef>
                <a:spcPct val="0"/>
              </a:spcBef>
            </a:pPr>
            <a:endParaRPr lang="en-US" dirty="0" smtClean="0"/>
          </a:p>
          <a:p>
            <a:pPr eaLnBrk="1" hangingPunct="1">
              <a:spcBef>
                <a:spcPct val="0"/>
              </a:spcBef>
            </a:pPr>
            <a:r>
              <a:rPr lang="en-US" dirty="0" smtClean="0"/>
              <a:t>The third is that the size of the body is compromised (stunting) and tissue development impaired such that work capacity is reduced as is immune capacity. </a:t>
            </a:r>
          </a:p>
          <a:p>
            <a:pPr eaLnBrk="1" hangingPunct="1">
              <a:spcBef>
                <a:spcPct val="0"/>
              </a:spcBef>
            </a:pPr>
            <a:endParaRPr lang="en-US" dirty="0" smtClean="0"/>
          </a:p>
          <a:p>
            <a:pPr eaLnBrk="1" hangingPunct="1">
              <a:spcBef>
                <a:spcPct val="0"/>
              </a:spcBef>
            </a:pPr>
            <a:r>
              <a:rPr lang="en-US" dirty="0" smtClean="0"/>
              <a:t>The fourth area of consequence is that of metabolic programming to cope with a resource scarce environment, (the thrifty phenotype) which leads to all the chronic degenerative disease of adulthood, including obesity. </a:t>
            </a:r>
          </a:p>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8</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8</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11</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11</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252FA15-0B5F-41C8-A0C0-E4193A1D6999}" type="slidenum">
              <a:rPr lang="en-US">
                <a:solidFill>
                  <a:prstClr val="white"/>
                </a:solidFill>
              </a:rPr>
              <a:pPr/>
              <a:t>12</a:t>
            </a:fld>
            <a:endParaRPr lang="en-US">
              <a:solidFill>
                <a:prstClr val="white"/>
              </a:solidFill>
            </a:endParaRPr>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hangingPunct="1">
              <a:spcBef>
                <a:spcPct val="0"/>
              </a:spcBef>
              <a:buClrTx/>
              <a:buFontTx/>
              <a:buNone/>
            </a:pPr>
            <a:r>
              <a:rPr lang="en-US">
                <a:latin typeface="Calibri" charset="0"/>
                <a:ea typeface="ＭＳ Ｐゴシック" charset="-128"/>
              </a:rPr>
              <a:t>Quickly tell what its about including the need for protection of every child</a:t>
            </a: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algn="r" defTabSz="457200" eaLnBrk="0" fontAlgn="base" hangingPunct="0">
              <a:spcBef>
                <a:spcPct val="0"/>
              </a:spcBef>
              <a:spcAft>
                <a:spcPct val="0"/>
              </a:spcAft>
              <a:buSzPct val="100000"/>
            </a:pPr>
            <a:fld id="{7C7B6F55-AE53-439F-9F3C-D399945B98E0}" type="slidenum">
              <a:rPr lang="en-US" sz="1200"/>
              <a:pPr algn="r" defTabSz="457200" eaLnBrk="0" fontAlgn="base" hangingPunct="0">
                <a:spcBef>
                  <a:spcPct val="0"/>
                </a:spcBef>
                <a:spcAft>
                  <a:spcPct val="0"/>
                </a:spcAft>
                <a:buSzPct val="100000"/>
              </a:pPr>
              <a:t>12</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AAP’s periodicity schedule for recommended preventive health</a:t>
            </a:r>
            <a:r>
              <a:rPr lang="en-US" baseline="0" dirty="0" smtClean="0"/>
              <a:t> care services provides several opportunities for primary care pediatricians to promote early brain development as well as assess for developmental, behavioral and social-emotional concerns.</a:t>
            </a:r>
            <a:endParaRPr lang="en-US" dirty="0" smtClean="0"/>
          </a:p>
          <a:p>
            <a:endParaRPr lang="en-US" dirty="0" smtClean="0"/>
          </a:p>
          <a:p>
            <a:r>
              <a:rPr lang="en-US" dirty="0" smtClean="0"/>
              <a:t>This graphic</a:t>
            </a:r>
            <a:r>
              <a:rPr lang="en-US" baseline="0" dirty="0" smtClean="0"/>
              <a:t> from the </a:t>
            </a:r>
            <a:r>
              <a:rPr lang="en-US" sz="1200" i="0" kern="1200" dirty="0" smtClean="0">
                <a:solidFill>
                  <a:schemeClr val="tx1"/>
                </a:solidFill>
                <a:latin typeface="+mn-lt"/>
                <a:ea typeface="+mn-ea"/>
                <a:cs typeface="+mn-cs"/>
              </a:rPr>
              <a:t>American Academy of Pediatrics, Committee on Practice and Ambulatory Medicine and Bright Futures Steering Committee’s </a:t>
            </a:r>
            <a:r>
              <a:rPr lang="en-US" sz="1200" i="1" kern="1200" dirty="0" smtClean="0">
                <a:solidFill>
                  <a:schemeClr val="tx1"/>
                </a:solidFill>
                <a:latin typeface="+mn-lt"/>
                <a:ea typeface="+mn-ea"/>
                <a:cs typeface="+mn-cs"/>
              </a:rPr>
              <a:t>recommendations for preventive pediatric health care shows some of </a:t>
            </a:r>
            <a:r>
              <a:rPr lang="en-US" sz="1200" i="0" kern="1200" dirty="0" smtClean="0">
                <a:solidFill>
                  <a:schemeClr val="tx1"/>
                </a:solidFill>
                <a:latin typeface="+mn-lt"/>
                <a:ea typeface="+mn-ea"/>
                <a:cs typeface="+mn-cs"/>
              </a:rPr>
              <a:t>the EBCD related items</a:t>
            </a:r>
            <a:r>
              <a:rPr lang="en-US" sz="1200" i="0" kern="1200" baseline="0" dirty="0" smtClean="0">
                <a:solidFill>
                  <a:schemeClr val="tx1"/>
                </a:solidFill>
                <a:latin typeface="+mn-lt"/>
                <a:ea typeface="+mn-ea"/>
                <a:cs typeface="+mn-cs"/>
              </a:rPr>
              <a:t> that are already taking place such as lead screening psychosocial and behavioral assessments etc.  </a:t>
            </a:r>
          </a:p>
          <a:p>
            <a:r>
              <a:rPr lang="en-US" sz="1200" i="0" kern="1200" dirty="0" smtClean="0">
                <a:solidFill>
                  <a:schemeClr val="tx1"/>
                </a:solidFill>
                <a:latin typeface="+mn-lt"/>
                <a:ea typeface="+mn-ea"/>
                <a:cs typeface="+mn-cs"/>
              </a:rPr>
              <a:t>Source: American Academy of Pediatrics, Committee on Practice and Ambulatory Medicine and Bright Futures Steering Committee. Recommendations for preventive pediatric health care. Pediatrics. 2007;120(6):1376</a:t>
            </a:r>
            <a:endParaRPr lang="en-US" i="0" dirty="0"/>
          </a:p>
        </p:txBody>
      </p:sp>
      <p:sp>
        <p:nvSpPr>
          <p:cNvPr id="4" name="Slide Number Placeholder 3"/>
          <p:cNvSpPr>
            <a:spLocks noGrp="1"/>
          </p:cNvSpPr>
          <p:nvPr>
            <p:ph type="sldNum" sz="quarter" idx="10"/>
          </p:nvPr>
        </p:nvSpPr>
        <p:spPr/>
        <p:txBody>
          <a:bodyPr/>
          <a:lstStyle/>
          <a:p>
            <a:pPr>
              <a:defRPr/>
            </a:pPr>
            <a:fld id="{9DFF3042-2655-40EC-9B7C-5BD38B85C31C}"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61941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EA437FD6-68AE-4428-B19E-FF821813BED5}" type="slidenum">
              <a:rPr lang="en-US"/>
              <a:pPr/>
              <a:t>‹#›</a:t>
            </a:fld>
            <a:endParaRPr lang="en-US"/>
          </a:p>
        </p:txBody>
      </p:sp>
    </p:spTree>
    <p:extLst>
      <p:ext uri="{BB962C8B-B14F-4D97-AF65-F5344CB8AC3E}">
        <p14:creationId xmlns:p14="http://schemas.microsoft.com/office/powerpoint/2010/main" val="2057934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115228F0-8CEC-478B-B722-3B964267A932}" type="slidenum">
              <a:rPr lang="en-US"/>
              <a:pPr/>
              <a:t>‹#›</a:t>
            </a:fld>
            <a:endParaRPr lang="en-US"/>
          </a:p>
        </p:txBody>
      </p:sp>
    </p:spTree>
    <p:extLst>
      <p:ext uri="{BB962C8B-B14F-4D97-AF65-F5344CB8AC3E}">
        <p14:creationId xmlns:p14="http://schemas.microsoft.com/office/powerpoint/2010/main" val="201697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457200"/>
            <a:ext cx="2055812" cy="5403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5038" cy="5403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2F30913E-CF79-4953-A75A-63173F1D3E3B}" type="slidenum">
              <a:rPr lang="en-US"/>
              <a:pPr/>
              <a:t>‹#›</a:t>
            </a:fld>
            <a:endParaRPr lang="en-US"/>
          </a:p>
        </p:txBody>
      </p:sp>
    </p:spTree>
    <p:extLst>
      <p:ext uri="{BB962C8B-B14F-4D97-AF65-F5344CB8AC3E}">
        <p14:creationId xmlns:p14="http://schemas.microsoft.com/office/powerpoint/2010/main" val="2499300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2EEFA70-AAB3-4751-BA45-431AEED6BB2B}" type="slidenum">
              <a:rPr lang="en-US"/>
              <a:pPr/>
              <a:t>‹#›</a:t>
            </a:fld>
            <a:endParaRPr lang="en-US"/>
          </a:p>
        </p:txBody>
      </p:sp>
    </p:spTree>
    <p:extLst>
      <p:ext uri="{BB962C8B-B14F-4D97-AF65-F5344CB8AC3E}">
        <p14:creationId xmlns:p14="http://schemas.microsoft.com/office/powerpoint/2010/main" val="513559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F84FBDE-8DEF-40DF-A332-0EB4CB0A1166}" type="slidenum">
              <a:rPr lang="en-US"/>
              <a:pPr/>
              <a:t>‹#›</a:t>
            </a:fld>
            <a:endParaRPr lang="en-US"/>
          </a:p>
        </p:txBody>
      </p:sp>
    </p:spTree>
    <p:extLst>
      <p:ext uri="{BB962C8B-B14F-4D97-AF65-F5344CB8AC3E}">
        <p14:creationId xmlns:p14="http://schemas.microsoft.com/office/powerpoint/2010/main" val="3642146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AE10B727-9445-4362-845F-E1EA5513A010}" type="slidenum">
              <a:rPr lang="en-US"/>
              <a:pPr/>
              <a:t>‹#›</a:t>
            </a:fld>
            <a:endParaRPr lang="en-US"/>
          </a:p>
        </p:txBody>
      </p:sp>
    </p:spTree>
    <p:extLst>
      <p:ext uri="{BB962C8B-B14F-4D97-AF65-F5344CB8AC3E}">
        <p14:creationId xmlns:p14="http://schemas.microsoft.com/office/powerpoint/2010/main" val="73226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5425" cy="3879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981200"/>
            <a:ext cx="4035425" cy="3879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5145E8EB-C568-4BAC-A8E1-AE7DCA157F84}" type="slidenum">
              <a:rPr lang="en-US"/>
              <a:pPr/>
              <a:t>‹#›</a:t>
            </a:fld>
            <a:endParaRPr lang="en-US"/>
          </a:p>
        </p:txBody>
      </p:sp>
    </p:spTree>
    <p:extLst>
      <p:ext uri="{BB962C8B-B14F-4D97-AF65-F5344CB8AC3E}">
        <p14:creationId xmlns:p14="http://schemas.microsoft.com/office/powerpoint/2010/main" val="2934888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6498D684-CC79-41DA-81E4-0982D10D6C8B}" type="slidenum">
              <a:rPr lang="en-US"/>
              <a:pPr/>
              <a:t>‹#›</a:t>
            </a:fld>
            <a:endParaRPr lang="en-US"/>
          </a:p>
        </p:txBody>
      </p:sp>
    </p:spTree>
    <p:extLst>
      <p:ext uri="{BB962C8B-B14F-4D97-AF65-F5344CB8AC3E}">
        <p14:creationId xmlns:p14="http://schemas.microsoft.com/office/powerpoint/2010/main" val="197544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86DD43CD-F5AE-4671-B69E-01FAC8874A1D}" type="slidenum">
              <a:rPr lang="en-US"/>
              <a:pPr/>
              <a:t>‹#›</a:t>
            </a:fld>
            <a:endParaRPr lang="en-US"/>
          </a:p>
        </p:txBody>
      </p:sp>
    </p:spTree>
    <p:extLst>
      <p:ext uri="{BB962C8B-B14F-4D97-AF65-F5344CB8AC3E}">
        <p14:creationId xmlns:p14="http://schemas.microsoft.com/office/powerpoint/2010/main" val="1583233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30438DE-B024-4EF7-9F9B-255E2CCC1D2A}" type="slidenum">
              <a:rPr lang="en-US"/>
              <a:pPr/>
              <a:t>‹#›</a:t>
            </a:fld>
            <a:endParaRPr lang="en-US"/>
          </a:p>
        </p:txBody>
      </p:sp>
    </p:spTree>
    <p:extLst>
      <p:ext uri="{BB962C8B-B14F-4D97-AF65-F5344CB8AC3E}">
        <p14:creationId xmlns:p14="http://schemas.microsoft.com/office/powerpoint/2010/main" val="1283200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75785E9-55CB-4F9A-91B3-A3957EE0C1CD}" type="slidenum">
              <a:rPr lang="en-US"/>
              <a:pPr/>
              <a:t>‹#›</a:t>
            </a:fld>
            <a:endParaRPr lang="en-US"/>
          </a:p>
        </p:txBody>
      </p:sp>
    </p:spTree>
    <p:extLst>
      <p:ext uri="{BB962C8B-B14F-4D97-AF65-F5344CB8AC3E}">
        <p14:creationId xmlns:p14="http://schemas.microsoft.com/office/powerpoint/2010/main" val="110346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B1A43501-D1E8-4F5A-89F9-39C152A77213}" type="slidenum">
              <a:rPr lang="en-US"/>
              <a:pPr/>
              <a:t>‹#›</a:t>
            </a:fld>
            <a:endParaRPr lang="en-US"/>
          </a:p>
        </p:txBody>
      </p:sp>
    </p:spTree>
    <p:extLst>
      <p:ext uri="{BB962C8B-B14F-4D97-AF65-F5344CB8AC3E}">
        <p14:creationId xmlns:p14="http://schemas.microsoft.com/office/powerpoint/2010/main" val="3139490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7240AA4F-1A3D-4A51-8DA9-24E1F01340CE}" type="slidenum">
              <a:rPr lang="en-US"/>
              <a:pPr/>
              <a:t>‹#›</a:t>
            </a:fld>
            <a:endParaRPr lang="en-US"/>
          </a:p>
        </p:txBody>
      </p:sp>
    </p:spTree>
    <p:extLst>
      <p:ext uri="{BB962C8B-B14F-4D97-AF65-F5344CB8AC3E}">
        <p14:creationId xmlns:p14="http://schemas.microsoft.com/office/powerpoint/2010/main" val="219799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0B4B3A7-1135-46DF-9BDC-DBB91791E44C}" type="slidenum">
              <a:rPr lang="en-US"/>
              <a:pPr/>
              <a:t>‹#›</a:t>
            </a:fld>
            <a:endParaRPr lang="en-US"/>
          </a:p>
        </p:txBody>
      </p:sp>
    </p:spTree>
    <p:extLst>
      <p:ext uri="{BB962C8B-B14F-4D97-AF65-F5344CB8AC3E}">
        <p14:creationId xmlns:p14="http://schemas.microsoft.com/office/powerpoint/2010/main" val="461701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457200"/>
            <a:ext cx="2055812" cy="5403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5038" cy="5403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86FCEEA-D436-49CD-BAD2-F54612360960}" type="slidenum">
              <a:rPr lang="en-US"/>
              <a:pPr/>
              <a:t>‹#›</a:t>
            </a:fld>
            <a:endParaRPr lang="en-US"/>
          </a:p>
        </p:txBody>
      </p:sp>
    </p:spTree>
    <p:extLst>
      <p:ext uri="{BB962C8B-B14F-4D97-AF65-F5344CB8AC3E}">
        <p14:creationId xmlns:p14="http://schemas.microsoft.com/office/powerpoint/2010/main" val="2564049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24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205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676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86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669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775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0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B2E6A93F-D65B-4A9C-BD02-EE1953C55AE6}" type="slidenum">
              <a:rPr lang="en-US"/>
              <a:pPr/>
              <a:t>‹#›</a:t>
            </a:fld>
            <a:endParaRPr lang="en-US"/>
          </a:p>
        </p:txBody>
      </p:sp>
    </p:spTree>
    <p:extLst>
      <p:ext uri="{BB962C8B-B14F-4D97-AF65-F5344CB8AC3E}">
        <p14:creationId xmlns:p14="http://schemas.microsoft.com/office/powerpoint/2010/main" val="3919427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805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108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176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94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15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969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378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668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021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80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5425" cy="3879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981200"/>
            <a:ext cx="4035425" cy="3879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135578B2-68F7-4600-8E06-B97ACE86C336}" type="slidenum">
              <a:rPr lang="en-US"/>
              <a:pPr/>
              <a:t>‹#›</a:t>
            </a:fld>
            <a:endParaRPr lang="en-US"/>
          </a:p>
        </p:txBody>
      </p:sp>
    </p:spTree>
    <p:extLst>
      <p:ext uri="{BB962C8B-B14F-4D97-AF65-F5344CB8AC3E}">
        <p14:creationId xmlns:p14="http://schemas.microsoft.com/office/powerpoint/2010/main" val="1059991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876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830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728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351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487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871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24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632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721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123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9DB25105-FEC3-4430-8DAE-1F7ED8118160}" type="slidenum">
              <a:rPr lang="en-US"/>
              <a:pPr/>
              <a:t>‹#›</a:t>
            </a:fld>
            <a:endParaRPr lang="en-US"/>
          </a:p>
        </p:txBody>
      </p:sp>
    </p:spTree>
    <p:extLst>
      <p:ext uri="{BB962C8B-B14F-4D97-AF65-F5344CB8AC3E}">
        <p14:creationId xmlns:p14="http://schemas.microsoft.com/office/powerpoint/2010/main" val="940613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6676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240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038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573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764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293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99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3312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380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462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9EEC1043-60DE-4BA9-8196-F21125078ED3}" type="slidenum">
              <a:rPr lang="en-US"/>
              <a:pPr/>
              <a:t>‹#›</a:t>
            </a:fld>
            <a:endParaRPr lang="en-US"/>
          </a:p>
        </p:txBody>
      </p:sp>
    </p:spTree>
    <p:extLst>
      <p:ext uri="{BB962C8B-B14F-4D97-AF65-F5344CB8AC3E}">
        <p14:creationId xmlns:p14="http://schemas.microsoft.com/office/powerpoint/2010/main" val="3593552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7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844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827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766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146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6601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81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35A52096-88D8-4991-A3E2-D3ABA424C414}" type="slidenum">
              <a:rPr lang="en-US"/>
              <a:pPr/>
              <a:t>‹#›</a:t>
            </a:fld>
            <a:endParaRPr lang="en-US"/>
          </a:p>
        </p:txBody>
      </p:sp>
    </p:spTree>
    <p:extLst>
      <p:ext uri="{BB962C8B-B14F-4D97-AF65-F5344CB8AC3E}">
        <p14:creationId xmlns:p14="http://schemas.microsoft.com/office/powerpoint/2010/main" val="346748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3D77B886-5DD2-4800-BE75-AC97C6159C96}" type="slidenum">
              <a:rPr lang="en-US"/>
              <a:pPr/>
              <a:t>‹#›</a:t>
            </a:fld>
            <a:endParaRPr lang="en-US"/>
          </a:p>
        </p:txBody>
      </p:sp>
    </p:spTree>
    <p:extLst>
      <p:ext uri="{BB962C8B-B14F-4D97-AF65-F5344CB8AC3E}">
        <p14:creationId xmlns:p14="http://schemas.microsoft.com/office/powerpoint/2010/main" val="2231623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E5804A61-59EB-44D7-A487-525553EE57E6}" type="slidenum">
              <a:rPr lang="en-US"/>
              <a:pPr/>
              <a:t>‹#›</a:t>
            </a:fld>
            <a:endParaRPr lang="en-US"/>
          </a:p>
        </p:txBody>
      </p:sp>
    </p:spTree>
    <p:extLst>
      <p:ext uri="{BB962C8B-B14F-4D97-AF65-F5344CB8AC3E}">
        <p14:creationId xmlns:p14="http://schemas.microsoft.com/office/powerpoint/2010/main" val="2226317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0"/>
            <a:ext cx="9137650" cy="6851650"/>
            <a:chOff x="0" y="0"/>
            <a:chExt cx="5756" cy="4316"/>
          </a:xfrm>
        </p:grpSpPr>
        <p:sp>
          <p:nvSpPr>
            <p:cNvPr id="2050" name="Rectangle 2"/>
            <p:cNvSpPr>
              <a:spLocks noChangeArrowheads="1"/>
            </p:cNvSpPr>
            <p:nvPr/>
          </p:nvSpPr>
          <p:spPr bwMode="auto">
            <a:xfrm>
              <a:off x="0" y="0"/>
              <a:ext cx="2204" cy="4316"/>
            </a:xfrm>
            <a:prstGeom prst="rect">
              <a:avLst/>
            </a:prstGeom>
            <a:gradFill rotWithShape="0">
              <a:gsLst>
                <a:gs pos="0">
                  <a:srgbClr val="CCCCE6"/>
                </a:gs>
                <a:gs pos="100000">
                  <a:srgbClr val="FFFF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51" name="Rectangle 3"/>
            <p:cNvSpPr>
              <a:spLocks noChangeArrowheads="1"/>
            </p:cNvSpPr>
            <p:nvPr/>
          </p:nvSpPr>
          <p:spPr bwMode="auto">
            <a:xfrm>
              <a:off x="1081" y="1065"/>
              <a:ext cx="4675" cy="1592"/>
            </a:xfrm>
            <a:prstGeom prst="rect">
              <a:avLst/>
            </a:prstGeom>
            <a:solidFill>
              <a:srgbClr val="ED916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grpSp>
          <p:nvGrpSpPr>
            <p:cNvPr id="2052" name="Group 4"/>
            <p:cNvGrpSpPr>
              <a:grpSpLocks/>
            </p:cNvGrpSpPr>
            <p:nvPr/>
          </p:nvGrpSpPr>
          <p:grpSpPr bwMode="auto">
            <a:xfrm>
              <a:off x="0" y="672"/>
              <a:ext cx="1802" cy="1985"/>
              <a:chOff x="0" y="672"/>
              <a:chExt cx="1802" cy="1985"/>
            </a:xfrm>
          </p:grpSpPr>
          <p:sp>
            <p:nvSpPr>
              <p:cNvPr id="2053" name="Rectangle 5"/>
              <p:cNvSpPr>
                <a:spLocks noChangeArrowheads="1"/>
              </p:cNvSpPr>
              <p:nvPr/>
            </p:nvSpPr>
            <p:spPr bwMode="auto">
              <a:xfrm>
                <a:off x="361" y="2257"/>
                <a:ext cx="359" cy="400"/>
              </a:xfrm>
              <a:prstGeom prst="rect">
                <a:avLst/>
              </a:prstGeom>
              <a:solidFill>
                <a:srgbClr val="042C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54" name="Rectangle 6"/>
              <p:cNvSpPr>
                <a:spLocks noChangeArrowheads="1"/>
              </p:cNvSpPr>
              <p:nvPr/>
            </p:nvSpPr>
            <p:spPr bwMode="auto">
              <a:xfrm>
                <a:off x="1081" y="1065"/>
                <a:ext cx="358" cy="401"/>
              </a:xfrm>
              <a:prstGeom prst="rect">
                <a:avLst/>
              </a:prstGeom>
              <a:solidFill>
                <a:srgbClr val="CCCC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55" name="Rectangle 7"/>
              <p:cNvSpPr>
                <a:spLocks noChangeArrowheads="1"/>
              </p:cNvSpPr>
              <p:nvPr/>
            </p:nvSpPr>
            <p:spPr bwMode="auto">
              <a:xfrm>
                <a:off x="1437" y="672"/>
                <a:ext cx="365" cy="396"/>
              </a:xfrm>
              <a:prstGeom prst="rect">
                <a:avLst/>
              </a:prstGeom>
              <a:solidFill>
                <a:srgbClr val="CCCC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56" name="Rectangle 8"/>
              <p:cNvSpPr>
                <a:spLocks noChangeArrowheads="1"/>
              </p:cNvSpPr>
              <p:nvPr/>
            </p:nvSpPr>
            <p:spPr bwMode="auto">
              <a:xfrm>
                <a:off x="719" y="2257"/>
                <a:ext cx="364" cy="400"/>
              </a:xfrm>
              <a:prstGeom prst="rect">
                <a:avLst/>
              </a:prstGeom>
              <a:solidFill>
                <a:srgbClr val="ED916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57" name="Rectangle 9"/>
              <p:cNvSpPr>
                <a:spLocks noChangeArrowheads="1"/>
              </p:cNvSpPr>
              <p:nvPr/>
            </p:nvSpPr>
            <p:spPr bwMode="auto">
              <a:xfrm>
                <a:off x="1437" y="1065"/>
                <a:ext cx="365" cy="401"/>
              </a:xfrm>
              <a:prstGeom prst="rect">
                <a:avLst/>
              </a:prstGeom>
              <a:solidFill>
                <a:srgbClr val="042C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58" name="Rectangle 10"/>
              <p:cNvSpPr>
                <a:spLocks noChangeArrowheads="1"/>
              </p:cNvSpPr>
              <p:nvPr/>
            </p:nvSpPr>
            <p:spPr bwMode="auto">
              <a:xfrm>
                <a:off x="719" y="1464"/>
                <a:ext cx="364" cy="395"/>
              </a:xfrm>
              <a:prstGeom prst="rect">
                <a:avLst/>
              </a:prstGeom>
              <a:solidFill>
                <a:srgbClr val="CCCC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59" name="Rectangle 11"/>
              <p:cNvSpPr>
                <a:spLocks noChangeArrowheads="1"/>
              </p:cNvSpPr>
              <p:nvPr/>
            </p:nvSpPr>
            <p:spPr bwMode="auto">
              <a:xfrm>
                <a:off x="0" y="1464"/>
                <a:ext cx="363" cy="395"/>
              </a:xfrm>
              <a:prstGeom prst="rect">
                <a:avLst/>
              </a:prstGeom>
              <a:solidFill>
                <a:srgbClr val="ED916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60" name="Rectangle 12"/>
              <p:cNvSpPr>
                <a:spLocks noChangeArrowheads="1"/>
              </p:cNvSpPr>
              <p:nvPr/>
            </p:nvSpPr>
            <p:spPr bwMode="auto">
              <a:xfrm>
                <a:off x="1081" y="1464"/>
                <a:ext cx="358" cy="395"/>
              </a:xfrm>
              <a:prstGeom prst="rect">
                <a:avLst/>
              </a:prstGeom>
              <a:solidFill>
                <a:srgbClr val="042C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61" name="Rectangle 13"/>
              <p:cNvSpPr>
                <a:spLocks noChangeArrowheads="1"/>
              </p:cNvSpPr>
              <p:nvPr/>
            </p:nvSpPr>
            <p:spPr bwMode="auto">
              <a:xfrm>
                <a:off x="361" y="1857"/>
                <a:ext cx="359" cy="402"/>
              </a:xfrm>
              <a:prstGeom prst="rect">
                <a:avLst/>
              </a:prstGeom>
              <a:solidFill>
                <a:srgbClr val="CCCC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62" name="Rectangle 14"/>
              <p:cNvSpPr>
                <a:spLocks noChangeArrowheads="1"/>
              </p:cNvSpPr>
              <p:nvPr/>
            </p:nvSpPr>
            <p:spPr bwMode="auto">
              <a:xfrm>
                <a:off x="719" y="1857"/>
                <a:ext cx="364" cy="402"/>
              </a:xfrm>
              <a:prstGeom prst="rect">
                <a:avLst/>
              </a:prstGeom>
              <a:solidFill>
                <a:srgbClr val="042C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grpSp>
      </p:grpSp>
      <p:sp>
        <p:nvSpPr>
          <p:cNvPr id="2063" name="Rectangle 15"/>
          <p:cNvSpPr>
            <a:spLocks noGrp="1" noChangeArrowheads="1"/>
          </p:cNvSpPr>
          <p:nvPr>
            <p:ph type="title"/>
          </p:nvPr>
        </p:nvSpPr>
        <p:spPr bwMode="auto">
          <a:xfrm>
            <a:off x="457200" y="457200"/>
            <a:ext cx="8223250"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064" name="Rectangle 16"/>
          <p:cNvSpPr>
            <a:spLocks noGrp="1" noChangeArrowheads="1"/>
          </p:cNvSpPr>
          <p:nvPr>
            <p:ph type="body" idx="1"/>
          </p:nvPr>
        </p:nvSpPr>
        <p:spPr bwMode="auto">
          <a:xfrm>
            <a:off x="457200" y="1981200"/>
            <a:ext cx="8223250" cy="3879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065" name="Text Box 17"/>
          <p:cNvSpPr txBox="1">
            <a:spLocks noChangeArrowheads="1"/>
          </p:cNvSpPr>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66" name="Text Box 18"/>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2067" name="Rectangle 19"/>
          <p:cNvSpPr>
            <a:spLocks noGrp="1" noChangeArrowheads="1"/>
          </p:cNvSpPr>
          <p:nvPr>
            <p:ph type="sldNum"/>
          </p:nvPr>
        </p:nvSpPr>
        <p:spPr bwMode="auto">
          <a:xfrm>
            <a:off x="6553200" y="6248400"/>
            <a:ext cx="21272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FontTx/>
              <a:buNone/>
              <a:tabLst>
                <a:tab pos="723900" algn="l"/>
                <a:tab pos="1447800" algn="l"/>
              </a:tabLst>
              <a:defRPr sz="1200">
                <a:solidFill>
                  <a:srgbClr val="000000"/>
                </a:solidFill>
                <a:latin typeface="Arial Black" charset="0"/>
                <a:cs typeface="Arial Unicode MS" charset="0"/>
              </a:defRPr>
            </a:lvl1pPr>
          </a:lstStyle>
          <a:p>
            <a:pPr defTabSz="457200" fontAlgn="base">
              <a:spcBef>
                <a:spcPct val="0"/>
              </a:spcBef>
              <a:spcAft>
                <a:spcPct val="0"/>
              </a:spcAft>
              <a:buSzPct val="100000"/>
            </a:pPr>
            <a:fld id="{FEC9DC40-D0F4-4DC6-865F-A3A99EBDB8F3}" type="slidenum">
              <a:rPr lang="en-US"/>
              <a:pPr defTabSz="457200" fontAlgn="base">
                <a:spcBef>
                  <a:spcPct val="0"/>
                </a:spcBef>
                <a:spcAft>
                  <a:spcPct val="0"/>
                </a:spcAft>
                <a:buSzPct val="100000"/>
              </a:pPr>
              <a:t>‹#›</a:t>
            </a:fld>
            <a:endParaRPr lang="en-US"/>
          </a:p>
        </p:txBody>
      </p:sp>
    </p:spTree>
    <p:extLst>
      <p:ext uri="{BB962C8B-B14F-4D97-AF65-F5344CB8AC3E}">
        <p14:creationId xmlns:p14="http://schemas.microsoft.com/office/powerpoint/2010/main" val="1995567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1026" name="Rectangle 2"/>
          <p:cNvSpPr>
            <a:spLocks noGrp="1" noChangeArrowheads="1"/>
          </p:cNvSpPr>
          <p:nvPr>
            <p:ph type="sldNum"/>
          </p:nvPr>
        </p:nvSpPr>
        <p:spPr bwMode="auto">
          <a:xfrm>
            <a:off x="6553200" y="6248400"/>
            <a:ext cx="21272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pPr defTabSz="457200" eaLnBrk="0" fontAlgn="base" hangingPunct="0">
              <a:spcBef>
                <a:spcPct val="0"/>
              </a:spcBef>
              <a:spcAft>
                <a:spcPct val="0"/>
              </a:spcAft>
              <a:buSzPct val="100000"/>
            </a:pPr>
            <a:fld id="{3B2A7B6C-7BFB-4DBA-9AE5-A1AD7CF134F9}" type="slidenum">
              <a:rPr lang="en-US" sz="2400"/>
              <a:pPr defTabSz="457200" eaLnBrk="0" fontAlgn="base" hangingPunct="0">
                <a:spcBef>
                  <a:spcPct val="0"/>
                </a:spcBef>
                <a:spcAft>
                  <a:spcPct val="0"/>
                </a:spcAft>
                <a:buSzPct val="100000"/>
              </a:pPr>
              <a:t>‹#›</a:t>
            </a:fld>
            <a:endParaRPr lang="en-US" sz="2400"/>
          </a:p>
        </p:txBody>
      </p:sp>
      <p:grpSp>
        <p:nvGrpSpPr>
          <p:cNvPr id="1027" name="Group 3"/>
          <p:cNvGrpSpPr>
            <a:grpSpLocks/>
          </p:cNvGrpSpPr>
          <p:nvPr/>
        </p:nvGrpSpPr>
        <p:grpSpPr bwMode="auto">
          <a:xfrm>
            <a:off x="0" y="0"/>
            <a:ext cx="9137650" cy="539750"/>
            <a:chOff x="0" y="0"/>
            <a:chExt cx="5756" cy="340"/>
          </a:xfrm>
        </p:grpSpPr>
        <p:sp>
          <p:nvSpPr>
            <p:cNvPr id="1028" name="Rectangle 4"/>
            <p:cNvSpPr>
              <a:spLocks noChangeArrowheads="1"/>
            </p:cNvSpPr>
            <p:nvPr/>
          </p:nvSpPr>
          <p:spPr bwMode="auto">
            <a:xfrm>
              <a:off x="0" y="0"/>
              <a:ext cx="176" cy="332"/>
            </a:xfrm>
            <a:prstGeom prst="rect">
              <a:avLst/>
            </a:prstGeom>
            <a:gradFill rotWithShape="0">
              <a:gsLst>
                <a:gs pos="0">
                  <a:srgbClr val="CCCCE6"/>
                </a:gs>
                <a:gs pos="100000">
                  <a:srgbClr val="FFFF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1029" name="Rectangle 5"/>
            <p:cNvSpPr>
              <a:spLocks noChangeArrowheads="1"/>
            </p:cNvSpPr>
            <p:nvPr/>
          </p:nvSpPr>
          <p:spPr bwMode="auto">
            <a:xfrm>
              <a:off x="260" y="85"/>
              <a:ext cx="5496" cy="169"/>
            </a:xfrm>
            <a:prstGeom prst="rect">
              <a:avLst/>
            </a:prstGeom>
            <a:gradFill rotWithShape="0">
              <a:gsLst>
                <a:gs pos="0">
                  <a:srgbClr val="ED9160"/>
                </a:gs>
                <a:gs pos="100000">
                  <a:srgbClr val="FFFF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1030" name="Rectangle 6"/>
            <p:cNvSpPr>
              <a:spLocks noChangeArrowheads="1"/>
            </p:cNvSpPr>
            <p:nvPr/>
          </p:nvSpPr>
          <p:spPr bwMode="auto">
            <a:xfrm>
              <a:off x="258" y="85"/>
              <a:ext cx="83" cy="85"/>
            </a:xfrm>
            <a:prstGeom prst="rect">
              <a:avLst/>
            </a:prstGeom>
            <a:solidFill>
              <a:srgbClr val="CCCC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1031" name="Rectangle 7"/>
            <p:cNvSpPr>
              <a:spLocks noChangeArrowheads="1"/>
            </p:cNvSpPr>
            <p:nvPr/>
          </p:nvSpPr>
          <p:spPr bwMode="auto">
            <a:xfrm>
              <a:off x="345" y="0"/>
              <a:ext cx="84" cy="83"/>
            </a:xfrm>
            <a:prstGeom prst="rect">
              <a:avLst/>
            </a:prstGeom>
            <a:solidFill>
              <a:srgbClr val="CCCC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1032" name="Rectangle 8"/>
            <p:cNvSpPr>
              <a:spLocks noChangeArrowheads="1"/>
            </p:cNvSpPr>
            <p:nvPr/>
          </p:nvSpPr>
          <p:spPr bwMode="auto">
            <a:xfrm>
              <a:off x="345" y="85"/>
              <a:ext cx="84" cy="85"/>
            </a:xfrm>
            <a:prstGeom prst="rect">
              <a:avLst/>
            </a:prstGeom>
            <a:solidFill>
              <a:srgbClr val="042C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1033" name="Rectangle 9"/>
            <p:cNvSpPr>
              <a:spLocks noChangeArrowheads="1"/>
            </p:cNvSpPr>
            <p:nvPr/>
          </p:nvSpPr>
          <p:spPr bwMode="auto">
            <a:xfrm>
              <a:off x="173" y="173"/>
              <a:ext cx="82" cy="83"/>
            </a:xfrm>
            <a:prstGeom prst="rect">
              <a:avLst/>
            </a:prstGeom>
            <a:solidFill>
              <a:srgbClr val="CCCC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1034" name="Rectangle 10"/>
            <p:cNvSpPr>
              <a:spLocks noChangeArrowheads="1"/>
            </p:cNvSpPr>
            <p:nvPr/>
          </p:nvSpPr>
          <p:spPr bwMode="auto">
            <a:xfrm>
              <a:off x="83" y="86"/>
              <a:ext cx="85" cy="83"/>
            </a:xfrm>
            <a:prstGeom prst="rect">
              <a:avLst/>
            </a:prstGeom>
            <a:solidFill>
              <a:srgbClr val="ED916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1035" name="Rectangle 11"/>
            <p:cNvSpPr>
              <a:spLocks noChangeArrowheads="1"/>
            </p:cNvSpPr>
            <p:nvPr/>
          </p:nvSpPr>
          <p:spPr bwMode="auto">
            <a:xfrm>
              <a:off x="258" y="171"/>
              <a:ext cx="83" cy="83"/>
            </a:xfrm>
            <a:prstGeom prst="rect">
              <a:avLst/>
            </a:prstGeom>
            <a:solidFill>
              <a:srgbClr val="042C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
          <p:nvSpPr>
            <p:cNvPr id="1036" name="Rectangle 12"/>
            <p:cNvSpPr>
              <a:spLocks noChangeArrowheads="1"/>
            </p:cNvSpPr>
            <p:nvPr/>
          </p:nvSpPr>
          <p:spPr bwMode="auto">
            <a:xfrm>
              <a:off x="173" y="258"/>
              <a:ext cx="82" cy="82"/>
            </a:xfrm>
            <a:prstGeom prst="rect">
              <a:avLst/>
            </a:prstGeom>
            <a:solidFill>
              <a:srgbClr val="042C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grpSp>
      <p:sp>
        <p:nvSpPr>
          <p:cNvPr id="1037" name="Rectangle 13"/>
          <p:cNvSpPr>
            <a:spLocks noGrp="1" noChangeArrowheads="1"/>
          </p:cNvSpPr>
          <p:nvPr>
            <p:ph type="title"/>
          </p:nvPr>
        </p:nvSpPr>
        <p:spPr bwMode="auto">
          <a:xfrm>
            <a:off x="457200" y="457200"/>
            <a:ext cx="8223250"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38" name="Rectangle 14"/>
          <p:cNvSpPr>
            <a:spLocks noGrp="1" noChangeArrowheads="1"/>
          </p:cNvSpPr>
          <p:nvPr>
            <p:ph type="body" idx="1"/>
          </p:nvPr>
        </p:nvSpPr>
        <p:spPr bwMode="auto">
          <a:xfrm>
            <a:off x="457200" y="1981200"/>
            <a:ext cx="8223250" cy="3879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39" name="Text Box 15"/>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spTree>
    <p:extLst>
      <p:ext uri="{BB962C8B-B14F-4D97-AF65-F5344CB8AC3E}">
        <p14:creationId xmlns:p14="http://schemas.microsoft.com/office/powerpoint/2010/main" val="41685741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0717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4331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2726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0517C-FF97-4538-AD71-1DC54CFD8414}" type="datetimeFigureOut">
              <a:rPr lang="en-US" smtClean="0">
                <a:solidFill>
                  <a:prstClr val="black">
                    <a:tint val="75000"/>
                  </a:prstClr>
                </a:solidFill>
              </a:rPr>
              <a:pPr/>
              <a:t>3/3/18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A5B1-2BE6-4C97-B7CB-1A522B8BB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58313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7.emf"/><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4.xml"/><Relationship Id="rId7" Type="http://schemas.openxmlformats.org/officeDocument/2006/relationships/oleObject" Target="../embeddings/oleObject1.bin"/><Relationship Id="rId12" Type="http://schemas.openxmlformats.org/officeDocument/2006/relationships/image" Target="../media/image11.w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oleObject" Target="../embeddings/oleObject3.bin"/><Relationship Id="rId5" Type="http://schemas.openxmlformats.org/officeDocument/2006/relationships/image" Target="../media/image5.png"/><Relationship Id="rId10" Type="http://schemas.openxmlformats.org/officeDocument/2006/relationships/image" Target="../media/image10.wmf"/><Relationship Id="rId4" Type="http://schemas.openxmlformats.org/officeDocument/2006/relationships/image" Target="../media/image4.png"/><Relationship Id="rId9"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2362200" y="1981200"/>
            <a:ext cx="6781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r>
              <a:rPr lang="en-US" sz="4400" b="1" dirty="0" smtClean="0">
                <a:latin typeface="Calibri" pitchFamily="34" charset="0"/>
                <a:cs typeface="Calibri" pitchFamily="34" charset="0"/>
              </a:rPr>
              <a:t>Critical Role of first 1000 days in a child’s life</a:t>
            </a:r>
            <a:endParaRPr lang="en-US" sz="4400" b="1" dirty="0">
              <a:solidFill>
                <a:srgbClr val="FFFFFF"/>
              </a:solidFill>
              <a:latin typeface="Calibri" pitchFamily="34" charset="0"/>
              <a:cs typeface="Calibri" pitchFamily="34" charset="0"/>
            </a:endParaRPr>
          </a:p>
        </p:txBody>
      </p:sp>
      <p:sp>
        <p:nvSpPr>
          <p:cNvPr id="5122" name="Text Box 2"/>
          <p:cNvSpPr txBox="1">
            <a:spLocks noChangeArrowheads="1"/>
          </p:cNvSpPr>
          <p:nvPr/>
        </p:nvSpPr>
        <p:spPr bwMode="auto">
          <a:xfrm>
            <a:off x="2971800" y="4419600"/>
            <a:ext cx="6019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sz="2400">
              <a:solidFill>
                <a:srgbClr val="FFFFFF"/>
              </a:solidFill>
            </a:endParaRPr>
          </a:p>
        </p:txBody>
      </p:sp>
      <p:pic>
        <p:nvPicPr>
          <p:cNvPr id="5" name="Picture 3" descr="F:\1st South Asia Regional Conference\Flyer letterhead logos presentations  etc\Logos\PAHCHA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7" y="-24245"/>
            <a:ext cx="1856268" cy="175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1st South Asia Regional Conference\Flyer letterhead logos presentations  etc\Logos\CRD-UO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7733" y="0"/>
            <a:ext cx="1856267"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1st South Asia Regional Conference\Flyer letterhead logos presentations  etc\Logos\CRC-PP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7" y="5050275"/>
            <a:ext cx="1907315" cy="180079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p:cNvSpPr txBox="1">
            <a:spLocks noChangeArrowheads="1"/>
          </p:cNvSpPr>
          <p:nvPr/>
        </p:nvSpPr>
        <p:spPr bwMode="auto">
          <a:xfrm>
            <a:off x="3048000" y="4343400"/>
            <a:ext cx="6019800" cy="2507672"/>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lgn="ctr">
              <a:lnSpc>
                <a:spcPct val="80000"/>
              </a:lnSpc>
              <a:spcBef>
                <a:spcPts val="525"/>
              </a:spcBef>
              <a:buClrTx/>
              <a:buSzPct val="8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smtClean="0">
                <a:solidFill>
                  <a:schemeClr val="tx1"/>
                </a:solidFill>
                <a:latin typeface="+mj-lt"/>
              </a:rPr>
              <a:t>Dr. Naeem Zafar</a:t>
            </a:r>
            <a:r>
              <a:rPr lang="en-US" sz="1800" dirty="0" smtClean="0">
                <a:solidFill>
                  <a:schemeClr val="tx1"/>
                </a:solidFill>
                <a:latin typeface="+mj-lt"/>
              </a:rPr>
              <a:t> </a:t>
            </a:r>
          </a:p>
          <a:p>
            <a:pPr algn="ctr">
              <a:lnSpc>
                <a:spcPct val="80000"/>
              </a:lnSpc>
              <a:spcBef>
                <a:spcPts val="275"/>
              </a:spcBef>
              <a:buClrTx/>
              <a:buSzPct val="8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dirty="0" smtClean="0">
                <a:solidFill>
                  <a:schemeClr val="tx1"/>
                </a:solidFill>
                <a:latin typeface="+mj-lt"/>
              </a:rPr>
              <a:t>M.B.B.S., D.C.H., F.C.P.S. Pediatrics</a:t>
            </a:r>
          </a:p>
          <a:p>
            <a:pPr algn="ctr">
              <a:lnSpc>
                <a:spcPct val="80000"/>
              </a:lnSpc>
              <a:spcBef>
                <a:spcPts val="275"/>
              </a:spcBef>
              <a:buClrTx/>
              <a:buSzPct val="8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dirty="0" smtClean="0">
              <a:solidFill>
                <a:schemeClr val="tx1"/>
              </a:solidFill>
              <a:latin typeface="+mj-lt"/>
            </a:endParaRPr>
          </a:p>
          <a:p>
            <a:pPr algn="ctr">
              <a:lnSpc>
                <a:spcPct val="80000"/>
              </a:lnSpc>
              <a:spcBef>
                <a:spcPts val="350"/>
              </a:spcBef>
              <a:buClrTx/>
              <a:buSzPct val="8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dirty="0" smtClean="0">
                <a:solidFill>
                  <a:schemeClr val="tx1"/>
                </a:solidFill>
                <a:latin typeface="+mj-lt"/>
              </a:rPr>
              <a:t>Head, Child Rights Department, The University of Lahore</a:t>
            </a:r>
          </a:p>
          <a:p>
            <a:pPr algn="ctr">
              <a:lnSpc>
                <a:spcPct val="80000"/>
              </a:lnSpc>
              <a:spcBef>
                <a:spcPts val="350"/>
              </a:spcBef>
              <a:buClrTx/>
              <a:buSzPct val="8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dirty="0" smtClean="0">
                <a:solidFill>
                  <a:schemeClr val="tx1"/>
                </a:solidFill>
                <a:latin typeface="+mj-lt"/>
              </a:rPr>
              <a:t>President, PAHCHAAN (Protection and Help of Children Against Abuse and Neglect)</a:t>
            </a:r>
            <a:br>
              <a:rPr lang="en-US" sz="1800" dirty="0" smtClean="0">
                <a:solidFill>
                  <a:schemeClr val="tx1"/>
                </a:solidFill>
                <a:latin typeface="+mj-lt"/>
              </a:rPr>
            </a:br>
            <a:r>
              <a:rPr lang="en-US" sz="1800" dirty="0" smtClean="0">
                <a:solidFill>
                  <a:schemeClr val="tx1"/>
                </a:solidFill>
                <a:latin typeface="+mj-lt"/>
              </a:rPr>
              <a:t>Convener CRC-PPA (Child Rights Committee, PPA)</a:t>
            </a:r>
          </a:p>
          <a:p>
            <a:pPr algn="ctr">
              <a:lnSpc>
                <a:spcPct val="80000"/>
              </a:lnSpc>
              <a:spcBef>
                <a:spcPts val="275"/>
              </a:spcBef>
              <a:buClrTx/>
              <a:buSzPct val="8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dirty="0">
              <a:solidFill>
                <a:schemeClr val="tx1"/>
              </a:solidFill>
              <a:latin typeface="+mj-lt"/>
            </a:endParaRPr>
          </a:p>
        </p:txBody>
      </p:sp>
    </p:spTree>
    <p:extLst>
      <p:ext uri="{BB962C8B-B14F-4D97-AF65-F5344CB8AC3E}">
        <p14:creationId xmlns:p14="http://schemas.microsoft.com/office/powerpoint/2010/main" val="15113435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withEffect">
                                  <p:stCondLst>
                                    <p:cond delay="0"/>
                                  </p:stCondLst>
                                  <p:childTnLst>
                                    <p:set>
                                      <p:cBhvr additive="repl">
                                        <p:cTn id="6" dur="1" fill="hold">
                                          <p:stCondLst>
                                            <p:cond delay="0"/>
                                          </p:stCondLst>
                                        </p:cTn>
                                        <p:tgtEl>
                                          <p:spTgt spid="8"/>
                                        </p:tgtEl>
                                        <p:attrNameLst>
                                          <p:attrName>style.visibility</p:attrName>
                                        </p:attrNameLst>
                                      </p:cBhvr>
                                      <p:to>
                                        <p:strVal val="visible"/>
                                      </p:to>
                                    </p:set>
                                    <p:animEffect transition="in" filter="fade">
                                      <p:cBhvr additive="repl">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871" y="1559601"/>
            <a:ext cx="8305800" cy="529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871" y="11723"/>
            <a:ext cx="7619999" cy="126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49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00" y="544517"/>
            <a:ext cx="8780859" cy="559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88" y="0"/>
            <a:ext cx="9158288" cy="125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r>
              <a:rPr lang="en-US" sz="4400" b="1" dirty="0" smtClean="0"/>
              <a:t>A compelling investment</a:t>
            </a: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41278" y="1995769"/>
            <a:ext cx="8229600" cy="3947831"/>
          </a:xfrm>
          <a:prstGeom prst="rect">
            <a:avLst/>
          </a:prstGeom>
        </p:spPr>
        <p:txBody>
          <a:bodyPr>
            <a:normAutofit/>
          </a:bodyPr>
          <a:lst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r>
              <a:rPr lang="en-US" sz="2800" b="1" dirty="0" smtClean="0"/>
              <a:t>Children who get the right nutrition during the first 1000 days:</a:t>
            </a:r>
          </a:p>
          <a:p>
            <a:r>
              <a:rPr lang="en-US" sz="2800" dirty="0" smtClean="0"/>
              <a:t>o Are 10 times more likely to overcome the most life threatening child diseases</a:t>
            </a:r>
          </a:p>
          <a:p>
            <a:r>
              <a:rPr lang="en-US" sz="2800" dirty="0" smtClean="0"/>
              <a:t>o Complete 4.6 more grades at school</a:t>
            </a:r>
          </a:p>
          <a:p>
            <a:r>
              <a:rPr lang="en-US" sz="2800" dirty="0" smtClean="0"/>
              <a:t>o Go on to earn 21% more in wages as adults</a:t>
            </a:r>
          </a:p>
          <a:p>
            <a:r>
              <a:rPr lang="en-US" sz="2800" dirty="0" smtClean="0"/>
              <a:t>o Are more likely as adults to have healthier families</a:t>
            </a:r>
          </a:p>
        </p:txBody>
      </p:sp>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143000"/>
            <a:ext cx="8915400" cy="5461570"/>
            <a:chOff x="1868488" y="1981200"/>
            <a:chExt cx="4999037" cy="3021013"/>
          </a:xfrm>
        </p:grpSpPr>
        <p:pic>
          <p:nvPicPr>
            <p:cNvPr id="1027" name="Picture 3" descr="C:\Users\jfaletti\Desktop\Infancy and Midd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488" y="1981200"/>
              <a:ext cx="4999037" cy="3021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022050" y="2242088"/>
              <a:ext cx="478575" cy="210312"/>
            </a:xfrm>
            <a:prstGeom prst="roundRect">
              <a:avLst>
                <a:gd name="adj" fmla="val 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ounded Rectangle 9"/>
            <p:cNvSpPr/>
            <p:nvPr/>
          </p:nvSpPr>
          <p:spPr>
            <a:xfrm>
              <a:off x="2574460" y="3394386"/>
              <a:ext cx="930740" cy="91440"/>
            </a:xfrm>
            <a:prstGeom prst="roundRect">
              <a:avLst>
                <a:gd name="adj" fmla="val 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ounded Rectangle 14"/>
            <p:cNvSpPr/>
            <p:nvPr/>
          </p:nvSpPr>
          <p:spPr>
            <a:xfrm>
              <a:off x="2557877" y="3556686"/>
              <a:ext cx="947323" cy="91440"/>
            </a:xfrm>
            <a:prstGeom prst="roundRect">
              <a:avLst>
                <a:gd name="adj" fmla="val 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ounded Rectangle 15"/>
            <p:cNvSpPr/>
            <p:nvPr/>
          </p:nvSpPr>
          <p:spPr>
            <a:xfrm>
              <a:off x="2156022" y="3642218"/>
              <a:ext cx="1349178" cy="91582"/>
            </a:xfrm>
            <a:prstGeom prst="roundRect">
              <a:avLst>
                <a:gd name="adj" fmla="val 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ounded Rectangle 17"/>
            <p:cNvSpPr/>
            <p:nvPr/>
          </p:nvSpPr>
          <p:spPr>
            <a:xfrm>
              <a:off x="2855759" y="4310931"/>
              <a:ext cx="649441" cy="91440"/>
            </a:xfrm>
            <a:prstGeom prst="roundRect">
              <a:avLst>
                <a:gd name="adj" fmla="val 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ounded Rectangle 18"/>
            <p:cNvSpPr/>
            <p:nvPr/>
          </p:nvSpPr>
          <p:spPr>
            <a:xfrm>
              <a:off x="2438400" y="4868247"/>
              <a:ext cx="1058019" cy="133965"/>
            </a:xfrm>
            <a:prstGeom prst="roundRect">
              <a:avLst>
                <a:gd name="adj" fmla="val 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9" name="Picture 4" descr="C:\Users\jfaletti\Desktop\BF to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8401"/>
          <a:stretch/>
        </p:blipFill>
        <p:spPr bwMode="auto">
          <a:xfrm>
            <a:off x="76200" y="409465"/>
            <a:ext cx="8627269" cy="6573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flipV="1">
            <a:off x="8915400" y="0"/>
            <a:ext cx="0" cy="6858000"/>
          </a:xfrm>
          <a:prstGeom prst="line">
            <a:avLst/>
          </a:prstGeom>
          <a:ln w="120650" cmpd="sng">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705600"/>
            <a:ext cx="9144000" cy="0"/>
          </a:xfrm>
          <a:prstGeom prst="line">
            <a:avLst/>
          </a:prstGeom>
          <a:ln w="120650" cmpd="sng">
            <a:solidFill>
              <a:srgbClr val="925FA7"/>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044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r>
              <a:rPr lang="en-US" sz="4400" b="1" dirty="0" smtClean="0"/>
              <a:t>Tips for Pediatricians</a:t>
            </a: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46713" y="1662142"/>
            <a:ext cx="8991600" cy="4524315"/>
          </a:xfrm>
          <a:prstGeom prst="rect">
            <a:avLst/>
          </a:prstGeom>
        </p:spPr>
        <p:txBody>
          <a:bodyPr wrap="square">
            <a:spAutoFit/>
          </a:bodyPr>
          <a:lstStyle/>
          <a:p>
            <a:r>
              <a:rPr lang="en-US" sz="2400" b="1" dirty="0">
                <a:solidFill>
                  <a:prstClr val="black"/>
                </a:solidFill>
              </a:rPr>
              <a:t>Key Points</a:t>
            </a:r>
          </a:p>
          <a:p>
            <a:r>
              <a:rPr lang="en-US" sz="2400" dirty="0">
                <a:solidFill>
                  <a:prstClr val="black"/>
                </a:solidFill>
              </a:rPr>
              <a:t>§§ To evaluate social-emotional health during your busy day, choose a screening tool that can be </a:t>
            </a:r>
            <a:r>
              <a:rPr lang="en-US" sz="2400" dirty="0" smtClean="0">
                <a:solidFill>
                  <a:prstClr val="black"/>
                </a:solidFill>
              </a:rPr>
              <a:t>easily incorporated </a:t>
            </a:r>
            <a:r>
              <a:rPr lang="en-US" sz="2400" dirty="0">
                <a:solidFill>
                  <a:prstClr val="black"/>
                </a:solidFill>
              </a:rPr>
              <a:t>into the office workflow.</a:t>
            </a:r>
          </a:p>
          <a:p>
            <a:r>
              <a:rPr lang="en-US" sz="2400" dirty="0">
                <a:solidFill>
                  <a:prstClr val="black"/>
                </a:solidFill>
              </a:rPr>
              <a:t>§§ During the examination be sure to observe the relationship between the parent and child. Is it appropriate?</a:t>
            </a:r>
          </a:p>
          <a:p>
            <a:r>
              <a:rPr lang="en-US" sz="2400" dirty="0">
                <a:solidFill>
                  <a:prstClr val="black"/>
                </a:solidFill>
              </a:rPr>
              <a:t>§§ Through early intervention, primary care providers can make a difference in the overall success in </a:t>
            </a:r>
            <a:r>
              <a:rPr lang="en-US" sz="2400" dirty="0" smtClean="0">
                <a:solidFill>
                  <a:prstClr val="black"/>
                </a:solidFill>
              </a:rPr>
              <a:t>life of </a:t>
            </a:r>
            <a:r>
              <a:rPr lang="en-US" sz="2400" dirty="0">
                <a:solidFill>
                  <a:prstClr val="black"/>
                </a:solidFill>
              </a:rPr>
              <a:t>all children at an early age and improve their physical and mental health outcomes.</a:t>
            </a:r>
          </a:p>
          <a:p>
            <a:r>
              <a:rPr lang="en-US" sz="2400" dirty="0">
                <a:solidFill>
                  <a:prstClr val="black"/>
                </a:solidFill>
              </a:rPr>
              <a:t>§§ If there are behavioral concerns, refer to an early childhood mental health specialist in your </a:t>
            </a:r>
            <a:r>
              <a:rPr lang="en-US" sz="2400" dirty="0" smtClean="0">
                <a:solidFill>
                  <a:prstClr val="black"/>
                </a:solidFill>
              </a:rPr>
              <a:t>community.</a:t>
            </a:r>
          </a:p>
        </p:txBody>
      </p:sp>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 y="2286000"/>
            <a:ext cx="8686800" cy="3046988"/>
          </a:xfrm>
          <a:prstGeom prst="rect">
            <a:avLst/>
          </a:prstGeom>
        </p:spPr>
        <p:txBody>
          <a:bodyPr wrap="square">
            <a:spAutoFit/>
          </a:bodyPr>
          <a:lstStyle/>
          <a:p>
            <a:r>
              <a:rPr lang="en-US" sz="2400" b="1" dirty="0">
                <a:solidFill>
                  <a:prstClr val="black"/>
                </a:solidFill>
              </a:rPr>
              <a:t>Key Points</a:t>
            </a:r>
          </a:p>
          <a:p>
            <a:r>
              <a:rPr lang="en-US" sz="2400" dirty="0">
                <a:solidFill>
                  <a:prstClr val="black"/>
                </a:solidFill>
              </a:rPr>
              <a:t>§§ Consider the child’s biology and foundations for healthy</a:t>
            </a:r>
          </a:p>
          <a:p>
            <a:r>
              <a:rPr lang="en-US" sz="2400" dirty="0">
                <a:solidFill>
                  <a:prstClr val="black"/>
                </a:solidFill>
              </a:rPr>
              <a:t>development and how toxic stress may impact them.</a:t>
            </a:r>
          </a:p>
          <a:p>
            <a:r>
              <a:rPr lang="en-US" sz="2400" dirty="0">
                <a:solidFill>
                  <a:prstClr val="black"/>
                </a:solidFill>
              </a:rPr>
              <a:t>§§ Recognize the role the pediatrician has in supporting</a:t>
            </a:r>
          </a:p>
          <a:p>
            <a:r>
              <a:rPr lang="en-US" sz="2400" dirty="0">
                <a:solidFill>
                  <a:prstClr val="black"/>
                </a:solidFill>
              </a:rPr>
              <a:t>the healthy foundations.</a:t>
            </a:r>
          </a:p>
          <a:p>
            <a:r>
              <a:rPr lang="en-US" sz="2400" dirty="0">
                <a:solidFill>
                  <a:prstClr val="black"/>
                </a:solidFill>
              </a:rPr>
              <a:t>§§ It is critical to identify and address the concerns when a </a:t>
            </a:r>
            <a:r>
              <a:rPr lang="en-US" sz="2400" dirty="0" smtClean="0">
                <a:solidFill>
                  <a:prstClr val="black"/>
                </a:solidFill>
              </a:rPr>
              <a:t>child’s foundation </a:t>
            </a:r>
            <a:r>
              <a:rPr lang="en-US" sz="2400" dirty="0">
                <a:solidFill>
                  <a:prstClr val="black"/>
                </a:solidFill>
              </a:rPr>
              <a:t>of healthy development is less than desirable.</a:t>
            </a:r>
          </a:p>
        </p:txBody>
      </p:sp>
      <p:sp>
        <p:nvSpPr>
          <p:cNvPr id="10" name="Text Box 1"/>
          <p:cNvSpPr txBox="1">
            <a:spLocks noChangeArrowheads="1"/>
          </p:cNvSpPr>
          <p:nvPr/>
        </p:nvSpPr>
        <p:spPr bwMode="auto">
          <a:xfrm>
            <a:off x="457200" y="6096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r>
              <a:rPr lang="en-US" sz="4400" b="1" dirty="0" smtClean="0"/>
              <a:t>Tips for Pediatricians</a:t>
            </a:r>
            <a:endParaRPr lang="en-US" sz="4400" b="1" dirty="0"/>
          </a:p>
        </p:txBody>
      </p:sp>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 y="2274838"/>
            <a:ext cx="8839199" cy="3108543"/>
          </a:xfrm>
          <a:prstGeom prst="rect">
            <a:avLst/>
          </a:prstGeom>
        </p:spPr>
        <p:txBody>
          <a:bodyPr wrap="square">
            <a:spAutoFit/>
          </a:bodyPr>
          <a:lstStyle/>
          <a:p>
            <a:r>
              <a:rPr lang="en-US" sz="2800" b="1" dirty="0">
                <a:solidFill>
                  <a:prstClr val="black"/>
                </a:solidFill>
              </a:rPr>
              <a:t>Key Points</a:t>
            </a:r>
          </a:p>
          <a:p>
            <a:r>
              <a:rPr lang="en-US" sz="2800" dirty="0">
                <a:solidFill>
                  <a:prstClr val="black"/>
                </a:solidFill>
              </a:rPr>
              <a:t>§§ Incorporate questions into your exam routine to identify possible stressors or mental health issues.</a:t>
            </a:r>
          </a:p>
          <a:p>
            <a:r>
              <a:rPr lang="en-US" sz="2800" dirty="0">
                <a:solidFill>
                  <a:prstClr val="black"/>
                </a:solidFill>
              </a:rPr>
              <a:t>§§ Look beneath the surface for the less visible signs of social emotional difficulties.</a:t>
            </a:r>
          </a:p>
          <a:p>
            <a:r>
              <a:rPr lang="en-US" sz="2800" dirty="0">
                <a:solidFill>
                  <a:prstClr val="black"/>
                </a:solidFill>
              </a:rPr>
              <a:t>§§ Screening is the first step—referrals to appropriate treatment is key.</a:t>
            </a:r>
          </a:p>
        </p:txBody>
      </p:sp>
      <p:sp>
        <p:nvSpPr>
          <p:cNvPr id="10" name="Text Box 1"/>
          <p:cNvSpPr txBox="1">
            <a:spLocks noChangeArrowheads="1"/>
          </p:cNvSpPr>
          <p:nvPr/>
        </p:nvSpPr>
        <p:spPr bwMode="auto">
          <a:xfrm>
            <a:off x="609600" y="6096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r>
              <a:rPr lang="en-US" sz="4400" b="1" dirty="0" smtClean="0"/>
              <a:t>Tips for Pediatricians</a:t>
            </a:r>
            <a:endParaRPr lang="en-US" sz="4400" b="1" dirty="0"/>
          </a:p>
        </p:txBody>
      </p:sp>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8915400" y="0"/>
            <a:ext cx="0" cy="6858000"/>
          </a:xfrm>
          <a:prstGeom prst="line">
            <a:avLst/>
          </a:prstGeom>
          <a:ln w="120650" cmpd="sng">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6705600"/>
            <a:ext cx="9144000" cy="0"/>
          </a:xfrm>
          <a:prstGeom prst="line">
            <a:avLst/>
          </a:prstGeom>
          <a:ln w="120650" cmpd="sng">
            <a:solidFill>
              <a:srgbClr val="925FA7"/>
            </a:soli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b="1" dirty="0">
                <a:solidFill>
                  <a:srgbClr val="7030A0"/>
                </a:solidFill>
                <a:latin typeface="Calibri" pitchFamily="34" charset="0"/>
              </a:rPr>
              <a:t>Promote the Five R’s of Early Childhood Education </a:t>
            </a:r>
            <a:endParaRPr lang="en-US" dirty="0">
              <a:solidFill>
                <a:srgbClr val="7030A0"/>
              </a:solidFill>
            </a:endParaRPr>
          </a:p>
        </p:txBody>
      </p:sp>
      <p:sp>
        <p:nvSpPr>
          <p:cNvPr id="3" name="Content Placeholder 2"/>
          <p:cNvSpPr>
            <a:spLocks noGrp="1"/>
          </p:cNvSpPr>
          <p:nvPr>
            <p:ph idx="1"/>
          </p:nvPr>
        </p:nvSpPr>
        <p:spPr/>
        <p:txBody>
          <a:bodyPr/>
          <a:lstStyle/>
          <a:p>
            <a:pPr marL="225425" indent="-225425">
              <a:buFont typeface="Arial"/>
              <a:buChar char="•"/>
            </a:pPr>
            <a:r>
              <a:rPr lang="en-US" sz="2600" b="1" dirty="0">
                <a:solidFill>
                  <a:srgbClr val="7030A0"/>
                </a:solidFill>
                <a:latin typeface="Calibri" pitchFamily="34" charset="0"/>
              </a:rPr>
              <a:t>Reading</a:t>
            </a:r>
            <a:r>
              <a:rPr lang="en-US" sz="2600" b="1" dirty="0">
                <a:solidFill>
                  <a:schemeClr val="accent6">
                    <a:lumMod val="75000"/>
                  </a:schemeClr>
                </a:solidFill>
                <a:latin typeface="Calibri" pitchFamily="34" charset="0"/>
              </a:rPr>
              <a:t> </a:t>
            </a:r>
            <a:r>
              <a:rPr lang="en-US" sz="2600" dirty="0">
                <a:solidFill>
                  <a:schemeClr val="accent6">
                    <a:lumMod val="75000"/>
                  </a:schemeClr>
                </a:solidFill>
                <a:latin typeface="Calibri" pitchFamily="34" charset="0"/>
              </a:rPr>
              <a:t>together as a daily family activity</a:t>
            </a:r>
          </a:p>
          <a:p>
            <a:pPr marL="225425" indent="-225425">
              <a:buFont typeface="Arial"/>
              <a:buChar char="•"/>
            </a:pPr>
            <a:r>
              <a:rPr lang="en-US" sz="2600" b="1" dirty="0" smtClean="0">
                <a:solidFill>
                  <a:srgbClr val="7030A0"/>
                </a:solidFill>
                <a:latin typeface="Calibri" pitchFamily="34" charset="0"/>
              </a:rPr>
              <a:t>Rhyming</a:t>
            </a:r>
            <a:r>
              <a:rPr lang="en-US" sz="2600" dirty="0">
                <a:solidFill>
                  <a:schemeClr val="accent6">
                    <a:lumMod val="75000"/>
                  </a:schemeClr>
                </a:solidFill>
                <a:latin typeface="Calibri" pitchFamily="34" charset="0"/>
              </a:rPr>
              <a:t>,</a:t>
            </a:r>
            <a:r>
              <a:rPr lang="en-US" sz="2600" b="1" dirty="0" smtClean="0">
                <a:solidFill>
                  <a:schemeClr val="accent6">
                    <a:lumMod val="75000"/>
                  </a:schemeClr>
                </a:solidFill>
                <a:latin typeface="Calibri" pitchFamily="34" charset="0"/>
              </a:rPr>
              <a:t> </a:t>
            </a:r>
            <a:r>
              <a:rPr lang="en-US" sz="2600" dirty="0">
                <a:solidFill>
                  <a:schemeClr val="accent6">
                    <a:lumMod val="75000"/>
                  </a:schemeClr>
                </a:solidFill>
                <a:latin typeface="Calibri" pitchFamily="34" charset="0"/>
              </a:rPr>
              <a:t>playing, talking, singing </a:t>
            </a:r>
            <a:r>
              <a:rPr lang="en-US" sz="2600" dirty="0" smtClean="0">
                <a:solidFill>
                  <a:schemeClr val="accent6">
                    <a:lumMod val="75000"/>
                  </a:schemeClr>
                </a:solidFill>
                <a:latin typeface="Calibri" pitchFamily="34" charset="0"/>
              </a:rPr>
              <a:t>and </a:t>
            </a:r>
            <a:r>
              <a:rPr lang="en-US" sz="2600" dirty="0">
                <a:solidFill>
                  <a:schemeClr val="accent6">
                    <a:lumMod val="75000"/>
                  </a:schemeClr>
                </a:solidFill>
                <a:latin typeface="Calibri" pitchFamily="34" charset="0"/>
              </a:rPr>
              <a:t>cuddling together often</a:t>
            </a:r>
          </a:p>
          <a:p>
            <a:pPr marL="225425" indent="-225425">
              <a:buFont typeface="Arial"/>
              <a:buChar char="•"/>
            </a:pPr>
            <a:r>
              <a:rPr lang="en-US" sz="2600" b="1" dirty="0">
                <a:solidFill>
                  <a:srgbClr val="7030A0"/>
                </a:solidFill>
                <a:latin typeface="Calibri" pitchFamily="34" charset="0"/>
              </a:rPr>
              <a:t>Routines</a:t>
            </a:r>
            <a:r>
              <a:rPr lang="en-US" sz="2600" dirty="0">
                <a:solidFill>
                  <a:schemeClr val="accent6">
                    <a:lumMod val="75000"/>
                  </a:schemeClr>
                </a:solidFill>
                <a:latin typeface="Calibri" pitchFamily="34" charset="0"/>
              </a:rPr>
              <a:t> </a:t>
            </a:r>
            <a:r>
              <a:rPr lang="en-US" sz="2600" dirty="0" smtClean="0">
                <a:solidFill>
                  <a:schemeClr val="accent6">
                    <a:lumMod val="75000"/>
                  </a:schemeClr>
                </a:solidFill>
                <a:latin typeface="Calibri" pitchFamily="34" charset="0"/>
              </a:rPr>
              <a:t>and </a:t>
            </a:r>
            <a:r>
              <a:rPr lang="en-US" sz="2600" dirty="0">
                <a:solidFill>
                  <a:schemeClr val="accent6">
                    <a:lumMod val="75000"/>
                  </a:schemeClr>
                </a:solidFill>
                <a:latin typeface="Calibri" pitchFamily="34" charset="0"/>
              </a:rPr>
              <a:t>regular times for meals, play </a:t>
            </a:r>
            <a:r>
              <a:rPr lang="en-US" sz="2600" dirty="0" smtClean="0">
                <a:solidFill>
                  <a:schemeClr val="accent6">
                    <a:lumMod val="75000"/>
                  </a:schemeClr>
                </a:solidFill>
                <a:latin typeface="Calibri" pitchFamily="34" charset="0"/>
              </a:rPr>
              <a:t>and </a:t>
            </a:r>
            <a:r>
              <a:rPr lang="en-US" sz="2600" dirty="0">
                <a:solidFill>
                  <a:schemeClr val="accent6">
                    <a:lumMod val="75000"/>
                  </a:schemeClr>
                </a:solidFill>
                <a:latin typeface="Calibri" pitchFamily="34" charset="0"/>
              </a:rPr>
              <a:t>sleeping, which help </a:t>
            </a:r>
            <a:r>
              <a:rPr lang="en-US" sz="2600" dirty="0" smtClean="0">
                <a:solidFill>
                  <a:schemeClr val="accent6">
                    <a:lumMod val="75000"/>
                  </a:schemeClr>
                </a:solidFill>
                <a:latin typeface="Calibri" pitchFamily="34" charset="0"/>
              </a:rPr>
              <a:t>children </a:t>
            </a:r>
            <a:r>
              <a:rPr lang="en-US" sz="2600" dirty="0">
                <a:solidFill>
                  <a:schemeClr val="accent6">
                    <a:lumMod val="75000"/>
                  </a:schemeClr>
                </a:solidFill>
                <a:latin typeface="Calibri" pitchFamily="34" charset="0"/>
              </a:rPr>
              <a:t>know what they can expect and what is expected of them</a:t>
            </a:r>
          </a:p>
          <a:p>
            <a:pPr marL="225425" indent="-225425">
              <a:buFont typeface="Arial"/>
              <a:buChar char="•"/>
            </a:pPr>
            <a:r>
              <a:rPr lang="en-US" sz="2600" b="1" dirty="0">
                <a:solidFill>
                  <a:srgbClr val="7030A0"/>
                </a:solidFill>
                <a:latin typeface="Calibri" pitchFamily="34" charset="0"/>
              </a:rPr>
              <a:t>Rewards</a:t>
            </a:r>
            <a:r>
              <a:rPr lang="en-US" sz="2600" b="1" dirty="0">
                <a:solidFill>
                  <a:schemeClr val="accent6">
                    <a:lumMod val="75000"/>
                  </a:schemeClr>
                </a:solidFill>
                <a:latin typeface="Calibri" pitchFamily="34" charset="0"/>
              </a:rPr>
              <a:t> </a:t>
            </a:r>
            <a:r>
              <a:rPr lang="en-US" sz="2600" dirty="0">
                <a:solidFill>
                  <a:schemeClr val="accent6">
                    <a:lumMod val="75000"/>
                  </a:schemeClr>
                </a:solidFill>
                <a:latin typeface="Calibri" pitchFamily="34" charset="0"/>
              </a:rPr>
              <a:t>for everyday successes, realizing that praise from those closest to a child is a very potent reward</a:t>
            </a:r>
          </a:p>
          <a:p>
            <a:pPr marL="225425" indent="-225425">
              <a:buFont typeface="Arial"/>
              <a:buChar char="•"/>
            </a:pPr>
            <a:r>
              <a:rPr lang="en-US" sz="2600" b="1" dirty="0">
                <a:solidFill>
                  <a:srgbClr val="7030A0"/>
                </a:solidFill>
                <a:latin typeface="Calibri" pitchFamily="34" charset="0"/>
              </a:rPr>
              <a:t>Relationships</a:t>
            </a:r>
            <a:r>
              <a:rPr lang="en-US" sz="2600" b="1" dirty="0">
                <a:solidFill>
                  <a:schemeClr val="accent6">
                    <a:lumMod val="75000"/>
                  </a:schemeClr>
                </a:solidFill>
                <a:latin typeface="Calibri" pitchFamily="34" charset="0"/>
              </a:rPr>
              <a:t> </a:t>
            </a:r>
            <a:r>
              <a:rPr lang="en-US" sz="2600" dirty="0">
                <a:solidFill>
                  <a:schemeClr val="accent6">
                    <a:lumMod val="75000"/>
                  </a:schemeClr>
                </a:solidFill>
                <a:latin typeface="Calibri" pitchFamily="34" charset="0"/>
              </a:rPr>
              <a:t>that are reciprocal, nurturing </a:t>
            </a:r>
            <a:r>
              <a:rPr lang="en-US" sz="2600" dirty="0" smtClean="0">
                <a:solidFill>
                  <a:schemeClr val="accent6">
                    <a:lumMod val="75000"/>
                  </a:schemeClr>
                </a:solidFill>
                <a:latin typeface="Calibri" pitchFamily="34" charset="0"/>
              </a:rPr>
              <a:t>and </a:t>
            </a:r>
            <a:r>
              <a:rPr lang="en-US" sz="2600" dirty="0">
                <a:solidFill>
                  <a:schemeClr val="accent6">
                    <a:lumMod val="75000"/>
                  </a:schemeClr>
                </a:solidFill>
                <a:latin typeface="Calibri" pitchFamily="34" charset="0"/>
              </a:rPr>
              <a:t>enduring are the foundation of healthy child </a:t>
            </a:r>
            <a:r>
              <a:rPr lang="en-US" sz="2600" dirty="0" smtClean="0">
                <a:solidFill>
                  <a:schemeClr val="accent6">
                    <a:lumMod val="75000"/>
                  </a:schemeClr>
                </a:solidFill>
                <a:latin typeface="Calibri" pitchFamily="34" charset="0"/>
              </a:rPr>
              <a:t>development</a:t>
            </a:r>
            <a:endParaRPr lang="en-US" sz="2600" dirty="0">
              <a:solidFill>
                <a:schemeClr val="accent6">
                  <a:lumMod val="75000"/>
                </a:schemeClr>
              </a:solidFill>
              <a:latin typeface="Calibri" pitchFamily="34" charset="0"/>
            </a:endParaRPr>
          </a:p>
        </p:txBody>
      </p:sp>
    </p:spTree>
    <p:extLst>
      <p:ext uri="{BB962C8B-B14F-4D97-AF65-F5344CB8AC3E}">
        <p14:creationId xmlns:p14="http://schemas.microsoft.com/office/powerpoint/2010/main" val="30412579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29303" y="914400"/>
            <a:ext cx="8534400" cy="41148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9pPr>
          </a:lstStyle>
          <a:p>
            <a:pPr algn="ctr">
              <a:buClr>
                <a:srgbClr val="0000FF"/>
              </a:buClr>
              <a:buFontTx/>
              <a:buNone/>
              <a:defRPr/>
            </a:pPr>
            <a:endParaRPr lang="en-US" sz="4000" kern="0" dirty="0" smtClean="0">
              <a:solidFill>
                <a:prstClr val="black"/>
              </a:solidFill>
              <a:effectLst/>
            </a:endParaRPr>
          </a:p>
          <a:p>
            <a:pPr algn="ctr">
              <a:buClr>
                <a:srgbClr val="0000FF"/>
              </a:buClr>
              <a:buFontTx/>
              <a:buNone/>
              <a:defRPr/>
            </a:pPr>
            <a:r>
              <a:rPr lang="en-US" sz="4000" kern="0" dirty="0" smtClean="0">
                <a:solidFill>
                  <a:prstClr val="black"/>
                </a:solidFill>
                <a:effectLst/>
              </a:rPr>
              <a:t>It is easier to </a:t>
            </a:r>
            <a:r>
              <a:rPr lang="en-US" sz="4000" b="1" kern="0" dirty="0" smtClean="0">
                <a:solidFill>
                  <a:srgbClr val="F79646">
                    <a:lumMod val="75000"/>
                  </a:srgbClr>
                </a:solidFill>
                <a:effectLst>
                  <a:outerShdw blurRad="38100" dist="38100" dir="2700000" algn="tl">
                    <a:srgbClr val="000000"/>
                  </a:outerShdw>
                </a:effectLst>
              </a:rPr>
              <a:t>build strong children</a:t>
            </a:r>
            <a:r>
              <a:rPr lang="en-US" sz="4000" kern="0" dirty="0" smtClean="0">
                <a:solidFill>
                  <a:srgbClr val="F79646">
                    <a:lumMod val="75000"/>
                  </a:srgbClr>
                </a:solidFill>
                <a:effectLst/>
              </a:rPr>
              <a:t> </a:t>
            </a:r>
            <a:r>
              <a:rPr lang="en-US" sz="4000" kern="0" dirty="0" smtClean="0">
                <a:solidFill>
                  <a:prstClr val="black"/>
                </a:solidFill>
                <a:effectLst/>
              </a:rPr>
              <a:t>than to </a:t>
            </a:r>
            <a:r>
              <a:rPr lang="en-US" sz="4000" b="1" kern="0" dirty="0" smtClean="0">
                <a:solidFill>
                  <a:srgbClr val="F79646">
                    <a:lumMod val="75000"/>
                  </a:srgbClr>
                </a:solidFill>
                <a:effectLst>
                  <a:outerShdw blurRad="38100" dist="38100" dir="2700000" algn="tl">
                    <a:srgbClr val="000000"/>
                  </a:outerShdw>
                </a:effectLst>
              </a:rPr>
              <a:t>repair broken men</a:t>
            </a:r>
            <a:r>
              <a:rPr lang="en-US" sz="4000" kern="0" dirty="0" smtClean="0">
                <a:solidFill>
                  <a:prstClr val="black"/>
                </a:solidFill>
                <a:effectLst/>
              </a:rPr>
              <a:t>.</a:t>
            </a:r>
          </a:p>
          <a:p>
            <a:pPr algn="ctr">
              <a:buClr>
                <a:srgbClr val="0000FF"/>
              </a:buClr>
              <a:buFontTx/>
              <a:buNone/>
              <a:defRPr/>
            </a:pPr>
            <a:endParaRPr lang="en-US" sz="2800" kern="0" dirty="0" smtClean="0">
              <a:solidFill>
                <a:prstClr val="black"/>
              </a:solidFill>
              <a:effectLst/>
            </a:endParaRPr>
          </a:p>
          <a:p>
            <a:pPr algn="ctr">
              <a:buClr>
                <a:srgbClr val="0000FF"/>
              </a:buClr>
              <a:buFontTx/>
              <a:buNone/>
              <a:defRPr/>
            </a:pPr>
            <a:r>
              <a:rPr lang="en-US" sz="4400" b="1" kern="0" dirty="0" smtClean="0">
                <a:solidFill>
                  <a:srgbClr val="7030A0"/>
                </a:solidFill>
                <a:effectLst>
                  <a:outerShdw blurRad="38100" dist="38100" dir="2700000" algn="tl">
                    <a:srgbClr val="000000">
                      <a:alpha val="43137"/>
                    </a:srgbClr>
                  </a:outerShdw>
                </a:effectLst>
              </a:rPr>
              <a:t>Frederick Douglass</a:t>
            </a:r>
          </a:p>
        </p:txBody>
      </p:sp>
      <p:pic>
        <p:nvPicPr>
          <p:cNvPr id="49156" name="Picture 4" descr="MMj03157690000[1]"/>
          <p:cNvPicPr>
            <a:picLocks noChangeAspect="1" noChangeArrowheads="1" noCrop="1"/>
          </p:cNvPicPr>
          <p:nvPr/>
        </p:nvPicPr>
        <p:blipFill>
          <a:blip r:embed="rId2"/>
          <a:srcRect/>
          <a:stretch>
            <a:fillRect/>
          </a:stretch>
        </p:blipFill>
        <p:spPr bwMode="auto">
          <a:xfrm>
            <a:off x="3719642" y="4615656"/>
            <a:ext cx="1690558" cy="1611313"/>
          </a:xfrm>
          <a:prstGeom prst="rect">
            <a:avLst/>
          </a:prstGeom>
          <a:ln>
            <a:noFill/>
          </a:ln>
          <a:effectLst/>
        </p:spPr>
      </p:pic>
    </p:spTree>
    <p:extLst>
      <p:ext uri="{BB962C8B-B14F-4D97-AF65-F5344CB8AC3E}">
        <p14:creationId xmlns:p14="http://schemas.microsoft.com/office/powerpoint/2010/main" val="280412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p:cNvSpPr>
          <p:nvPr/>
        </p:nvSpPr>
        <p:spPr>
          <a:xfrm>
            <a:off x="374848" y="990600"/>
            <a:ext cx="8229600" cy="46871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rPr>
              <a:t>The Critical “Window of Opportunity”: </a:t>
            </a:r>
          </a:p>
          <a:p>
            <a:r>
              <a:rPr lang="en-US" sz="5200" b="1" dirty="0" smtClean="0">
                <a:solidFill>
                  <a:srgbClr val="1F497D"/>
                </a:solidFill>
              </a:rPr>
              <a:t>1000 DAYS</a:t>
            </a:r>
          </a:p>
          <a:p>
            <a:r>
              <a:rPr lang="en-US" sz="2800" b="1" dirty="0" smtClean="0">
                <a:solidFill>
                  <a:srgbClr val="1F497D"/>
                </a:solidFill>
              </a:rPr>
              <a:t>Pregnancy: 9*30= 270 days</a:t>
            </a:r>
          </a:p>
          <a:p>
            <a:r>
              <a:rPr lang="en-US" sz="2800" b="1" dirty="0" smtClean="0">
                <a:solidFill>
                  <a:srgbClr val="1F497D"/>
                </a:solidFill>
              </a:rPr>
              <a:t>2 years: 365*2=730 days</a:t>
            </a:r>
          </a:p>
        </p:txBody>
      </p:sp>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 y="0"/>
            <a:ext cx="9158288" cy="125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172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71985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381001"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17273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8915400" y="0"/>
            <a:ext cx="0" cy="6858000"/>
          </a:xfrm>
          <a:prstGeom prst="line">
            <a:avLst/>
          </a:prstGeom>
          <a:ln w="120650" cmpd="sng">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705600"/>
            <a:ext cx="9144000" cy="0"/>
          </a:xfrm>
          <a:prstGeom prst="line">
            <a:avLst/>
          </a:prstGeom>
          <a:ln w="120650" cmpd="sng">
            <a:solidFill>
              <a:srgbClr val="925FA7"/>
            </a:solidFill>
          </a:ln>
          <a:effectLst/>
        </p:spPr>
        <p:style>
          <a:lnRef idx="1">
            <a:schemeClr val="accent1"/>
          </a:lnRef>
          <a:fillRef idx="0">
            <a:schemeClr val="accent1"/>
          </a:fillRef>
          <a:effectRef idx="0">
            <a:schemeClr val="accent1"/>
          </a:effectRef>
          <a:fontRef idx="minor">
            <a:schemeClr val="tx1"/>
          </a:fontRef>
        </p:style>
      </p:cxnSp>
      <p:sp>
        <p:nvSpPr>
          <p:cNvPr id="19" name="Title 18"/>
          <p:cNvSpPr>
            <a:spLocks noGrp="1"/>
          </p:cNvSpPr>
          <p:nvPr>
            <p:ph type="title"/>
          </p:nvPr>
        </p:nvSpPr>
        <p:spPr/>
        <p:txBody>
          <a:bodyPr/>
          <a:lstStyle/>
          <a:p>
            <a:r>
              <a:rPr lang="en-US" b="1" dirty="0">
                <a:solidFill>
                  <a:srgbClr val="7030A0"/>
                </a:solidFill>
              </a:rPr>
              <a:t>Why Early Experiences Matter</a:t>
            </a:r>
          </a:p>
        </p:txBody>
      </p:sp>
      <p:sp>
        <p:nvSpPr>
          <p:cNvPr id="20" name="Content Placeholder 19"/>
          <p:cNvSpPr>
            <a:spLocks noGrp="1"/>
          </p:cNvSpPr>
          <p:nvPr>
            <p:ph sz="half" idx="1"/>
          </p:nvPr>
        </p:nvSpPr>
        <p:spPr>
          <a:xfrm>
            <a:off x="457200" y="4648200"/>
            <a:ext cx="1600200" cy="1477963"/>
          </a:xfrm>
        </p:spPr>
        <p:txBody>
          <a:bodyPr>
            <a:normAutofit fontScale="70000" lnSpcReduction="20000"/>
          </a:bodyPr>
          <a:lstStyle/>
          <a:p>
            <a:pPr marL="0" indent="0" algn="ctr">
              <a:buFont typeface="Arial" pitchFamily="34" charset="0"/>
              <a:buNone/>
            </a:pPr>
            <a:r>
              <a:rPr lang="en-US" altLang="en-US" dirty="0">
                <a:ea typeface="ＭＳ Ｐゴシック" pitchFamily="-101" charset="-128"/>
              </a:rPr>
              <a:t>Newborn Brain</a:t>
            </a:r>
            <a:br>
              <a:rPr lang="en-US" altLang="en-US" dirty="0">
                <a:ea typeface="ＭＳ Ｐゴシック" pitchFamily="-101" charset="-128"/>
              </a:rPr>
            </a:br>
            <a:r>
              <a:rPr lang="en-US" altLang="en-US" dirty="0">
                <a:ea typeface="ＭＳ Ｐゴシック" pitchFamily="-101" charset="-128"/>
              </a:rPr>
              <a:t>Average Weight</a:t>
            </a:r>
          </a:p>
          <a:p>
            <a:pPr marL="0" indent="0" algn="ctr">
              <a:buFont typeface="Arial" pitchFamily="34" charset="0"/>
              <a:buNone/>
            </a:pPr>
            <a:r>
              <a:rPr lang="en-US" altLang="en-US" dirty="0">
                <a:ea typeface="ＭＳ Ｐゴシック" pitchFamily="-101" charset="-128"/>
              </a:rPr>
              <a:t>333 </a:t>
            </a:r>
            <a:r>
              <a:rPr lang="en-US" altLang="en-US" dirty="0" smtClean="0">
                <a:ea typeface="ＭＳ Ｐゴシック" pitchFamily="-101" charset="-128"/>
              </a:rPr>
              <a:t>grams</a:t>
            </a:r>
            <a:endParaRPr lang="en-US" altLang="en-US" sz="3200" dirty="0">
              <a:ea typeface="ＭＳ Ｐゴシック" pitchFamily="-101" charset="-128"/>
            </a:endParaRPr>
          </a:p>
        </p:txBody>
      </p:sp>
      <p:sp>
        <p:nvSpPr>
          <p:cNvPr id="21" name="Content Placeholder 20"/>
          <p:cNvSpPr>
            <a:spLocks noGrp="1"/>
          </p:cNvSpPr>
          <p:nvPr>
            <p:ph sz="half" idx="2"/>
          </p:nvPr>
        </p:nvSpPr>
        <p:spPr>
          <a:xfrm>
            <a:off x="2362200" y="4716066"/>
            <a:ext cx="2391753" cy="1477963"/>
          </a:xfrm>
        </p:spPr>
        <p:txBody>
          <a:bodyPr>
            <a:normAutofit fontScale="70000" lnSpcReduction="20000"/>
          </a:bodyPr>
          <a:lstStyle/>
          <a:p>
            <a:pPr marL="0" indent="0" algn="ctr">
              <a:buFont typeface="Arial" pitchFamily="34" charset="0"/>
              <a:buNone/>
            </a:pPr>
            <a:r>
              <a:rPr lang="en-US" altLang="en-US" dirty="0">
                <a:ea typeface="ＭＳ Ｐゴシック" pitchFamily="-101" charset="-128"/>
              </a:rPr>
              <a:t>2 Year Old’s Brain</a:t>
            </a:r>
            <a:br>
              <a:rPr lang="en-US" altLang="en-US" dirty="0">
                <a:ea typeface="ＭＳ Ｐゴシック" pitchFamily="-101" charset="-128"/>
              </a:rPr>
            </a:br>
            <a:r>
              <a:rPr lang="en-US" altLang="en-US" dirty="0">
                <a:ea typeface="ＭＳ Ｐゴシック" pitchFamily="-101" charset="-128"/>
              </a:rPr>
              <a:t>Average Weight</a:t>
            </a:r>
          </a:p>
          <a:p>
            <a:pPr marL="0" indent="0" algn="ctr">
              <a:buFont typeface="Arial" pitchFamily="34" charset="0"/>
              <a:buNone/>
            </a:pPr>
            <a:r>
              <a:rPr lang="en-US" altLang="en-US" dirty="0">
                <a:ea typeface="ＭＳ Ｐゴシック" pitchFamily="-101" charset="-128"/>
              </a:rPr>
              <a:t>999 </a:t>
            </a:r>
            <a:r>
              <a:rPr lang="en-US" altLang="en-US" dirty="0" smtClean="0">
                <a:ea typeface="ＭＳ Ｐゴシック" pitchFamily="-101" charset="-128"/>
              </a:rPr>
              <a:t>grams</a:t>
            </a:r>
            <a:endParaRPr lang="en-US" altLang="en-US" sz="3200" dirty="0">
              <a:ea typeface="ＭＳ Ｐゴシック" pitchFamily="-101" charset="-128"/>
            </a:endParaRPr>
          </a:p>
        </p:txBody>
      </p:sp>
      <p:pic>
        <p:nvPicPr>
          <p:cNvPr id="22" name="Picture 2" descr="C:\Users\jfaletti\Desktop\Brain Imag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648" y="2459088"/>
            <a:ext cx="2090738" cy="15351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jfaletti\Desktop\Brain Imag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71526" y="1822166"/>
            <a:ext cx="3940629" cy="2893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28600" y="6248400"/>
            <a:ext cx="8409762" cy="276999"/>
          </a:xfrm>
          <a:prstGeom prst="rect">
            <a:avLst/>
          </a:prstGeom>
          <a:noFill/>
        </p:spPr>
        <p:txBody>
          <a:bodyPr wrap="square" rtlCol="0">
            <a:spAutoFit/>
          </a:bodyPr>
          <a:lstStyle/>
          <a:p>
            <a:r>
              <a:rPr lang="en-US" sz="1200" dirty="0">
                <a:solidFill>
                  <a:srgbClr val="F79646">
                    <a:lumMod val="75000"/>
                  </a:srgbClr>
                </a:solidFill>
              </a:rPr>
              <a:t>Brain photo courtesy </a:t>
            </a:r>
            <a:r>
              <a:rPr lang="en-US" sz="1200" dirty="0" smtClean="0">
                <a:solidFill>
                  <a:srgbClr val="F79646">
                    <a:lumMod val="75000"/>
                  </a:srgbClr>
                </a:solidFill>
              </a:rPr>
              <a:t>Isaac Mao</a:t>
            </a:r>
            <a:r>
              <a:rPr lang="en-US" sz="1200" dirty="0">
                <a:solidFill>
                  <a:srgbClr val="F79646">
                    <a:lumMod val="75000"/>
                  </a:srgbClr>
                </a:solidFill>
              </a:rPr>
              <a:t>, Flickr</a:t>
            </a:r>
          </a:p>
        </p:txBody>
      </p:sp>
      <p:pic>
        <p:nvPicPr>
          <p:cNvPr id="10" name="Picture 2" descr="C:\Users\jfaletti\Desktop\Brain Imag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78926" y="1920833"/>
            <a:ext cx="3657599" cy="2686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20"/>
          <p:cNvSpPr txBox="1">
            <a:spLocks/>
          </p:cNvSpPr>
          <p:nvPr/>
        </p:nvSpPr>
        <p:spPr>
          <a:xfrm>
            <a:off x="5726382" y="4770437"/>
            <a:ext cx="2391753" cy="1477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Font typeface="Arial" pitchFamily="34" charset="0"/>
              <a:buNone/>
            </a:pPr>
            <a:r>
              <a:rPr lang="en-US" altLang="en-US" sz="2000" dirty="0" smtClean="0">
                <a:solidFill>
                  <a:prstClr val="black"/>
                </a:solidFill>
                <a:ea typeface="ＭＳ Ｐゴシック" pitchFamily="-101" charset="-128"/>
              </a:rPr>
              <a:t>Adult  Brain</a:t>
            </a:r>
            <a:br>
              <a:rPr lang="en-US" altLang="en-US" sz="2000" dirty="0" smtClean="0">
                <a:solidFill>
                  <a:prstClr val="black"/>
                </a:solidFill>
                <a:ea typeface="ＭＳ Ｐゴシック" pitchFamily="-101" charset="-128"/>
              </a:rPr>
            </a:br>
            <a:r>
              <a:rPr lang="en-US" altLang="en-US" sz="2000" dirty="0" smtClean="0">
                <a:solidFill>
                  <a:prstClr val="black"/>
                </a:solidFill>
                <a:ea typeface="ＭＳ Ｐゴシック" pitchFamily="-101" charset="-128"/>
              </a:rPr>
              <a:t>Average Weight</a:t>
            </a:r>
          </a:p>
          <a:p>
            <a:pPr marL="0" indent="0" algn="ctr">
              <a:buFont typeface="Arial" pitchFamily="34" charset="0"/>
              <a:buNone/>
            </a:pPr>
            <a:r>
              <a:rPr lang="en-US" altLang="en-US" sz="2000" dirty="0" smtClean="0">
                <a:solidFill>
                  <a:prstClr val="black"/>
                </a:solidFill>
                <a:ea typeface="ＭＳ Ｐゴシック" pitchFamily="-101" charset="-128"/>
              </a:rPr>
              <a:t>1400 grams</a:t>
            </a:r>
            <a:endParaRPr lang="en-US" altLang="en-US" sz="2000" dirty="0">
              <a:solidFill>
                <a:prstClr val="black"/>
              </a:solidFill>
              <a:ea typeface="ＭＳ Ｐゴシック" pitchFamily="-101" charset="-128"/>
            </a:endParaRPr>
          </a:p>
        </p:txBody>
      </p:sp>
    </p:spTree>
    <p:extLst>
      <p:ext uri="{BB962C8B-B14F-4D97-AF65-F5344CB8AC3E}">
        <p14:creationId xmlns:p14="http://schemas.microsoft.com/office/powerpoint/2010/main" val="3518929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0"/>
            <a:ext cx="9156123" cy="1184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3474" y="112693"/>
            <a:ext cx="7924800" cy="954107"/>
          </a:xfrm>
          <a:prstGeom prst="rect">
            <a:avLst/>
          </a:prstGeom>
        </p:spPr>
        <p:txBody>
          <a:bodyPr wrap="square">
            <a:spAutoFit/>
          </a:bodyPr>
          <a:lstStyle/>
          <a:p>
            <a:r>
              <a:rPr lang="en-US" sz="2800" b="1" dirty="0">
                <a:solidFill>
                  <a:prstClr val="black"/>
                </a:solidFill>
              </a:rPr>
              <a:t>+1,000,000 </a:t>
            </a:r>
            <a:r>
              <a:rPr lang="en-US" sz="2800" dirty="0">
                <a:solidFill>
                  <a:prstClr val="black"/>
                </a:solidFill>
              </a:rPr>
              <a:t>MORE THAN 1 MILLION NEW NEURAL CONNECTIONSPER SECOND</a:t>
            </a:r>
          </a:p>
        </p:txBody>
      </p:sp>
    </p:spTree>
    <p:extLst>
      <p:ext uri="{BB962C8B-B14F-4D97-AF65-F5344CB8AC3E}">
        <p14:creationId xmlns:p14="http://schemas.microsoft.com/office/powerpoint/2010/main" val="426233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r>
              <a:rPr lang="en-US" sz="3600" dirty="0" smtClean="0"/>
              <a:t>Videos from </a:t>
            </a:r>
            <a:r>
              <a:rPr lang="en-US" sz="3600" dirty="0" smtClean="0"/>
              <a:t>Center on Developing Child Harvard University</a:t>
            </a:r>
            <a:endParaRPr lang="en-US" sz="3600"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3092216921"/>
              </p:ext>
            </p:extLst>
          </p:nvPr>
        </p:nvGraphicFramePr>
        <p:xfrm>
          <a:off x="3275013" y="3182938"/>
          <a:ext cx="2592387" cy="490537"/>
        </p:xfrm>
        <a:graphic>
          <a:graphicData uri="http://schemas.openxmlformats.org/presentationml/2006/ole">
            <mc:AlternateContent xmlns:mc="http://schemas.openxmlformats.org/markup-compatibility/2006">
              <mc:Choice xmlns:v="urn:schemas-microsoft-com:vml" Requires="v">
                <p:oleObj spid="_x0000_s1053" name="Packager Shell Object" showAsIcon="1" r:id="rId7" imgW="2592720" imgH="491040" progId="Package">
                  <p:embed/>
                </p:oleObj>
              </mc:Choice>
              <mc:Fallback>
                <p:oleObj name="Packager Shell Object" showAsIcon="1" r:id="rId7" imgW="2592720" imgH="491040" progId="Package">
                  <p:embed/>
                  <p:pic>
                    <p:nvPicPr>
                      <p:cNvPr id="0" name=""/>
                      <p:cNvPicPr/>
                      <p:nvPr/>
                    </p:nvPicPr>
                    <p:blipFill>
                      <a:blip r:embed="rId8"/>
                      <a:stretch>
                        <a:fillRect/>
                      </a:stretch>
                    </p:blipFill>
                    <p:spPr>
                      <a:xfrm>
                        <a:off x="3275013" y="3182938"/>
                        <a:ext cx="2592387" cy="490537"/>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779264838"/>
              </p:ext>
            </p:extLst>
          </p:nvPr>
        </p:nvGraphicFramePr>
        <p:xfrm>
          <a:off x="2890043" y="4114800"/>
          <a:ext cx="3363913" cy="490537"/>
        </p:xfrm>
        <a:graphic>
          <a:graphicData uri="http://schemas.openxmlformats.org/presentationml/2006/ole">
            <mc:AlternateContent xmlns:mc="http://schemas.openxmlformats.org/markup-compatibility/2006">
              <mc:Choice xmlns:v="urn:schemas-microsoft-com:vml" Requires="v">
                <p:oleObj spid="_x0000_s1054" name="Packager Shell Object" showAsIcon="1" r:id="rId9" imgW="3363480" imgH="491040" progId="Package">
                  <p:embed/>
                </p:oleObj>
              </mc:Choice>
              <mc:Fallback>
                <p:oleObj name="Packager Shell Object" showAsIcon="1" r:id="rId9" imgW="3363480" imgH="491040" progId="Package">
                  <p:embed/>
                  <p:pic>
                    <p:nvPicPr>
                      <p:cNvPr id="0" name=""/>
                      <p:cNvPicPr/>
                      <p:nvPr/>
                    </p:nvPicPr>
                    <p:blipFill>
                      <a:blip r:embed="rId10"/>
                      <a:stretch>
                        <a:fillRect/>
                      </a:stretch>
                    </p:blipFill>
                    <p:spPr>
                      <a:xfrm>
                        <a:off x="2890043" y="4114800"/>
                        <a:ext cx="3363913" cy="49053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69282981"/>
              </p:ext>
            </p:extLst>
          </p:nvPr>
        </p:nvGraphicFramePr>
        <p:xfrm>
          <a:off x="3121024" y="5029200"/>
          <a:ext cx="2901950" cy="490537"/>
        </p:xfrm>
        <a:graphic>
          <a:graphicData uri="http://schemas.openxmlformats.org/presentationml/2006/ole">
            <mc:AlternateContent xmlns:mc="http://schemas.openxmlformats.org/markup-compatibility/2006">
              <mc:Choice xmlns:v="urn:schemas-microsoft-com:vml" Requires="v">
                <p:oleObj spid="_x0000_s1055" name="Packager Shell Object" showAsIcon="1" r:id="rId11" imgW="2901240" imgH="491040" progId="Package">
                  <p:embed/>
                </p:oleObj>
              </mc:Choice>
              <mc:Fallback>
                <p:oleObj name="Packager Shell Object" showAsIcon="1" r:id="rId11" imgW="2901240" imgH="491040" progId="Package">
                  <p:embed/>
                  <p:pic>
                    <p:nvPicPr>
                      <p:cNvPr id="0" name=""/>
                      <p:cNvPicPr/>
                      <p:nvPr/>
                    </p:nvPicPr>
                    <p:blipFill>
                      <a:blip r:embed="rId12"/>
                      <a:stretch>
                        <a:fillRect/>
                      </a:stretch>
                    </p:blipFill>
                    <p:spPr>
                      <a:xfrm>
                        <a:off x="3121024" y="5029200"/>
                        <a:ext cx="2901950" cy="490537"/>
                      </a:xfrm>
                      <a:prstGeom prst="rect">
                        <a:avLst/>
                      </a:prstGeom>
                    </p:spPr>
                  </p:pic>
                </p:oleObj>
              </mc:Fallback>
            </mc:AlternateContent>
          </a:graphicData>
        </a:graphic>
      </p:graphicFrame>
    </p:spTree>
    <p:extLst>
      <p:ext uri="{BB962C8B-B14F-4D97-AF65-F5344CB8AC3E}">
        <p14:creationId xmlns:p14="http://schemas.microsoft.com/office/powerpoint/2010/main" val="3143194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Posição do Número do Diapositivo 3"/>
          <p:cNvSpPr>
            <a:spLocks noGrp="1"/>
          </p:cNvSpPr>
          <p:nvPr>
            <p:ph type="sldNum" sz="quarter" idx="4294967295"/>
          </p:nvPr>
        </p:nvSpPr>
        <p:spPr>
          <a:xfrm>
            <a:off x="6553200" y="6356350"/>
            <a:ext cx="2133600" cy="365125"/>
          </a:xfrm>
          <a:prstGeom prst="rect">
            <a:avLst/>
          </a:prstGeom>
          <a:noFill/>
        </p:spPr>
        <p:txBody>
          <a:bodyPr/>
          <a:lstStyle/>
          <a:p>
            <a:fld id="{F6756365-EA37-4814-8528-40F7FBCCAE8E}" type="slidenum">
              <a:rPr lang="en-GB" smtClean="0">
                <a:solidFill>
                  <a:prstClr val="black">
                    <a:tint val="75000"/>
                  </a:prstClr>
                </a:solidFill>
              </a:rPr>
              <a:pPr/>
              <a:t>6</a:t>
            </a:fld>
            <a:endParaRPr lang="en-GB" smtClean="0">
              <a:solidFill>
                <a:prstClr val="black">
                  <a:tint val="75000"/>
                </a:prstClr>
              </a:solidFill>
            </a:endParaRPr>
          </a:p>
        </p:txBody>
      </p:sp>
      <p:sp>
        <p:nvSpPr>
          <p:cNvPr id="23555" name="Rectangle 2"/>
          <p:cNvSpPr>
            <a:spLocks noChangeArrowheads="1"/>
          </p:cNvSpPr>
          <p:nvPr/>
        </p:nvSpPr>
        <p:spPr bwMode="auto">
          <a:xfrm>
            <a:off x="2843213" y="3074649"/>
            <a:ext cx="2879725" cy="1152525"/>
          </a:xfrm>
          <a:prstGeom prst="rect">
            <a:avLst/>
          </a:prstGeom>
          <a:solidFill>
            <a:schemeClr val="hlink">
              <a:alpha val="50195"/>
            </a:schemeClr>
          </a:solidFill>
          <a:ln w="9525">
            <a:solidFill>
              <a:schemeClr val="tx1"/>
            </a:solidFill>
            <a:miter lim="800000"/>
            <a:headEnd/>
            <a:tailEnd/>
          </a:ln>
        </p:spPr>
        <p:txBody>
          <a:bodyPr wrap="none" anchor="ctr"/>
          <a:lstStyle/>
          <a:p>
            <a:pPr algn="ctr"/>
            <a:r>
              <a:rPr lang="en-GB" dirty="0"/>
              <a:t>Growth and muscle mass</a:t>
            </a:r>
          </a:p>
          <a:p>
            <a:pPr algn="ctr"/>
            <a:r>
              <a:rPr lang="en-GB" dirty="0"/>
              <a:t>Body composition</a:t>
            </a:r>
            <a:endParaRPr lang="en-US" dirty="0"/>
          </a:p>
        </p:txBody>
      </p:sp>
      <p:sp>
        <p:nvSpPr>
          <p:cNvPr id="23556" name="Rectangle 3"/>
          <p:cNvSpPr>
            <a:spLocks noChangeArrowheads="1"/>
          </p:cNvSpPr>
          <p:nvPr/>
        </p:nvSpPr>
        <p:spPr bwMode="auto">
          <a:xfrm>
            <a:off x="2516981" y="4398413"/>
            <a:ext cx="3387603" cy="1465263"/>
          </a:xfrm>
          <a:prstGeom prst="rect">
            <a:avLst/>
          </a:prstGeom>
          <a:solidFill>
            <a:schemeClr val="accent1">
              <a:lumMod val="75000"/>
              <a:alpha val="50000"/>
            </a:schemeClr>
          </a:solidFill>
          <a:ln w="9525">
            <a:solidFill>
              <a:schemeClr val="tx1"/>
            </a:solidFill>
            <a:miter lim="800000"/>
            <a:headEnd/>
            <a:tailEnd/>
          </a:ln>
        </p:spPr>
        <p:txBody>
          <a:bodyPr wrap="none" anchor="ctr"/>
          <a:lstStyle/>
          <a:p>
            <a:pPr algn="ctr"/>
            <a:r>
              <a:rPr lang="en-GB" dirty="0"/>
              <a:t>Metabolic Syndrome:</a:t>
            </a:r>
          </a:p>
          <a:p>
            <a:pPr algn="ctr"/>
            <a:r>
              <a:rPr lang="en-GB" dirty="0"/>
              <a:t>programming of metabolism </a:t>
            </a:r>
          </a:p>
          <a:p>
            <a:pPr algn="ctr"/>
            <a:r>
              <a:rPr lang="en-GB" dirty="0"/>
              <a:t>of glucose, lipids, protein </a:t>
            </a:r>
          </a:p>
          <a:p>
            <a:pPr algn="ctr"/>
            <a:r>
              <a:rPr lang="en-GB" dirty="0"/>
              <a:t>Hormone/receptor/gene</a:t>
            </a:r>
            <a:endParaRPr lang="en-US" dirty="0"/>
          </a:p>
        </p:txBody>
      </p:sp>
      <p:sp>
        <p:nvSpPr>
          <p:cNvPr id="23557" name="Rectangle 4"/>
          <p:cNvSpPr>
            <a:spLocks noChangeArrowheads="1"/>
          </p:cNvSpPr>
          <p:nvPr/>
        </p:nvSpPr>
        <p:spPr bwMode="auto">
          <a:xfrm>
            <a:off x="2901584" y="1617197"/>
            <a:ext cx="2735262" cy="1295400"/>
          </a:xfrm>
          <a:prstGeom prst="rect">
            <a:avLst/>
          </a:prstGeom>
          <a:solidFill>
            <a:schemeClr val="hlink">
              <a:alpha val="50195"/>
            </a:schemeClr>
          </a:solidFill>
          <a:ln w="9525">
            <a:solidFill>
              <a:schemeClr val="tx1"/>
            </a:solidFill>
            <a:miter lim="800000"/>
            <a:headEnd/>
            <a:tailEnd/>
          </a:ln>
        </p:spPr>
        <p:txBody>
          <a:bodyPr wrap="none" anchor="ctr"/>
          <a:lstStyle/>
          <a:p>
            <a:pPr algn="ctr"/>
            <a:r>
              <a:rPr lang="en-GB" dirty="0"/>
              <a:t>Brain </a:t>
            </a:r>
          </a:p>
          <a:p>
            <a:pPr algn="ctr"/>
            <a:r>
              <a:rPr lang="en-GB" dirty="0"/>
              <a:t>development</a:t>
            </a:r>
            <a:endParaRPr lang="en-US" dirty="0"/>
          </a:p>
        </p:txBody>
      </p:sp>
      <p:sp>
        <p:nvSpPr>
          <p:cNvPr id="23558" name="Rectangle 5"/>
          <p:cNvSpPr>
            <a:spLocks noChangeArrowheads="1"/>
          </p:cNvSpPr>
          <p:nvPr/>
        </p:nvSpPr>
        <p:spPr bwMode="auto">
          <a:xfrm>
            <a:off x="6372200" y="1556792"/>
            <a:ext cx="1944688" cy="1152525"/>
          </a:xfrm>
          <a:prstGeom prst="rect">
            <a:avLst/>
          </a:prstGeom>
          <a:solidFill>
            <a:schemeClr val="hlink">
              <a:alpha val="50195"/>
            </a:schemeClr>
          </a:solidFill>
          <a:ln w="9525">
            <a:solidFill>
              <a:schemeClr val="tx1"/>
            </a:solidFill>
            <a:miter lim="800000"/>
            <a:headEnd/>
            <a:tailEnd/>
          </a:ln>
        </p:spPr>
        <p:txBody>
          <a:bodyPr wrap="none" anchor="ctr"/>
          <a:lstStyle/>
          <a:p>
            <a:pPr algn="ctr"/>
            <a:r>
              <a:rPr lang="en-GB" dirty="0"/>
              <a:t>Cognitive and</a:t>
            </a:r>
          </a:p>
          <a:p>
            <a:pPr algn="ctr"/>
            <a:r>
              <a:rPr lang="en-GB" dirty="0"/>
              <a:t>educational </a:t>
            </a:r>
          </a:p>
          <a:p>
            <a:pPr algn="ctr"/>
            <a:r>
              <a:rPr lang="en-GB" dirty="0"/>
              <a:t>performance</a:t>
            </a:r>
            <a:endParaRPr lang="en-US" dirty="0"/>
          </a:p>
        </p:txBody>
      </p:sp>
      <p:sp>
        <p:nvSpPr>
          <p:cNvPr id="23559" name="Rectangle 6"/>
          <p:cNvSpPr>
            <a:spLocks noChangeArrowheads="1"/>
          </p:cNvSpPr>
          <p:nvPr/>
        </p:nvSpPr>
        <p:spPr bwMode="auto">
          <a:xfrm>
            <a:off x="6443663" y="2924175"/>
            <a:ext cx="2016125" cy="1008063"/>
          </a:xfrm>
          <a:prstGeom prst="rect">
            <a:avLst/>
          </a:prstGeom>
          <a:solidFill>
            <a:schemeClr val="hlink">
              <a:alpha val="50195"/>
            </a:schemeClr>
          </a:solidFill>
          <a:ln w="9525">
            <a:solidFill>
              <a:schemeClr val="tx1"/>
            </a:solidFill>
            <a:miter lim="800000"/>
            <a:headEnd/>
            <a:tailEnd/>
          </a:ln>
        </p:spPr>
        <p:txBody>
          <a:bodyPr wrap="none" anchor="ctr"/>
          <a:lstStyle/>
          <a:p>
            <a:pPr algn="ctr"/>
            <a:r>
              <a:rPr lang="en-GB" dirty="0"/>
              <a:t>Immunity</a:t>
            </a:r>
          </a:p>
          <a:p>
            <a:pPr algn="ctr"/>
            <a:r>
              <a:rPr lang="en-GB" dirty="0"/>
              <a:t>Work Capacity</a:t>
            </a:r>
            <a:endParaRPr lang="en-US" dirty="0"/>
          </a:p>
        </p:txBody>
      </p:sp>
      <p:sp>
        <p:nvSpPr>
          <p:cNvPr id="23560" name="Rectangle 7"/>
          <p:cNvSpPr>
            <a:spLocks noChangeArrowheads="1"/>
          </p:cNvSpPr>
          <p:nvPr/>
        </p:nvSpPr>
        <p:spPr bwMode="auto">
          <a:xfrm>
            <a:off x="6300788" y="4149725"/>
            <a:ext cx="2447925" cy="1728788"/>
          </a:xfrm>
          <a:prstGeom prst="rect">
            <a:avLst/>
          </a:prstGeom>
          <a:solidFill>
            <a:schemeClr val="accent1">
              <a:alpha val="50195"/>
            </a:schemeClr>
          </a:solidFill>
          <a:ln w="9525">
            <a:solidFill>
              <a:schemeClr val="tx1"/>
            </a:solidFill>
            <a:miter lim="800000"/>
            <a:headEnd/>
            <a:tailEnd/>
          </a:ln>
        </p:spPr>
        <p:txBody>
          <a:bodyPr wrap="none" anchor="ctr"/>
          <a:lstStyle/>
          <a:p>
            <a:r>
              <a:rPr lang="en-GB" dirty="0"/>
              <a:t>Diabetes, Obesity</a:t>
            </a:r>
          </a:p>
          <a:p>
            <a:r>
              <a:rPr lang="en-GB" dirty="0"/>
              <a:t>Heart Disease</a:t>
            </a:r>
          </a:p>
          <a:p>
            <a:r>
              <a:rPr lang="en-GB" dirty="0"/>
              <a:t>High blood pressure</a:t>
            </a:r>
          </a:p>
          <a:p>
            <a:r>
              <a:rPr lang="en-GB" dirty="0"/>
              <a:t>Cancer, stroke, </a:t>
            </a:r>
          </a:p>
          <a:p>
            <a:r>
              <a:rPr lang="en-GB" dirty="0"/>
              <a:t>and ageing</a:t>
            </a:r>
            <a:endParaRPr lang="en-US" dirty="0"/>
          </a:p>
        </p:txBody>
      </p:sp>
      <p:sp>
        <p:nvSpPr>
          <p:cNvPr id="23561" name="Oval 8"/>
          <p:cNvSpPr>
            <a:spLocks noChangeArrowheads="1"/>
          </p:cNvSpPr>
          <p:nvPr/>
        </p:nvSpPr>
        <p:spPr bwMode="auto">
          <a:xfrm>
            <a:off x="323528" y="2204864"/>
            <a:ext cx="2088455" cy="2159744"/>
          </a:xfrm>
          <a:prstGeom prst="ellipse">
            <a:avLst/>
          </a:prstGeom>
          <a:solidFill>
            <a:srgbClr val="66FFFF">
              <a:alpha val="50195"/>
            </a:srgbClr>
          </a:solidFill>
          <a:ln w="9525">
            <a:solidFill>
              <a:schemeClr val="tx1"/>
            </a:solidFill>
            <a:round/>
            <a:headEnd/>
            <a:tailEnd/>
          </a:ln>
        </p:spPr>
        <p:txBody>
          <a:bodyPr wrap="none" anchor="ctr"/>
          <a:lstStyle/>
          <a:p>
            <a:pPr algn="ctr"/>
            <a:r>
              <a:rPr lang="en-US" dirty="0">
                <a:solidFill>
                  <a:prstClr val="black"/>
                </a:solidFill>
              </a:rPr>
              <a:t>Poor nutrition</a:t>
            </a:r>
            <a:r>
              <a:rPr lang="en-GB" dirty="0">
                <a:solidFill>
                  <a:prstClr val="black"/>
                </a:solidFill>
              </a:rPr>
              <a:t> </a:t>
            </a:r>
          </a:p>
          <a:p>
            <a:pPr algn="ctr"/>
            <a:r>
              <a:rPr lang="en-GB" dirty="0">
                <a:solidFill>
                  <a:prstClr val="black"/>
                </a:solidFill>
              </a:rPr>
              <a:t>in uterus </a:t>
            </a:r>
          </a:p>
          <a:p>
            <a:pPr algn="ctr"/>
            <a:r>
              <a:rPr lang="en-GB" dirty="0">
                <a:solidFill>
                  <a:prstClr val="black"/>
                </a:solidFill>
              </a:rPr>
              <a:t>and </a:t>
            </a:r>
            <a:r>
              <a:rPr lang="en-US" dirty="0">
                <a:solidFill>
                  <a:prstClr val="black"/>
                </a:solidFill>
              </a:rPr>
              <a:t>early </a:t>
            </a:r>
          </a:p>
          <a:p>
            <a:pPr algn="ctr"/>
            <a:r>
              <a:rPr lang="en-GB" dirty="0">
                <a:solidFill>
                  <a:prstClr val="black"/>
                </a:solidFill>
              </a:rPr>
              <a:t>childhood</a:t>
            </a:r>
          </a:p>
          <a:p>
            <a:pPr algn="ctr"/>
            <a:r>
              <a:rPr lang="en-GB" dirty="0">
                <a:solidFill>
                  <a:prstClr val="black"/>
                </a:solidFill>
              </a:rPr>
              <a:t>(STUNTING) </a:t>
            </a:r>
            <a:endParaRPr lang="en-US" dirty="0">
              <a:solidFill>
                <a:prstClr val="black"/>
              </a:solidFill>
            </a:endParaRPr>
          </a:p>
        </p:txBody>
      </p:sp>
      <p:sp>
        <p:nvSpPr>
          <p:cNvPr id="23562" name="Line 9"/>
          <p:cNvSpPr>
            <a:spLocks noChangeShapeType="1"/>
          </p:cNvSpPr>
          <p:nvPr/>
        </p:nvSpPr>
        <p:spPr bwMode="auto">
          <a:xfrm flipV="1">
            <a:off x="2051050" y="2276475"/>
            <a:ext cx="792163" cy="358775"/>
          </a:xfrm>
          <a:prstGeom prst="line">
            <a:avLst/>
          </a:prstGeom>
          <a:noFill/>
          <a:ln w="9525">
            <a:solidFill>
              <a:schemeClr val="tx1"/>
            </a:solidFill>
            <a:round/>
            <a:headEnd/>
            <a:tailEnd type="triangle" w="med" len="med"/>
          </a:ln>
        </p:spPr>
        <p:txBody>
          <a:bodyPr/>
          <a:lstStyle/>
          <a:p>
            <a:endParaRPr lang="en-GB"/>
          </a:p>
        </p:txBody>
      </p:sp>
      <p:sp>
        <p:nvSpPr>
          <p:cNvPr id="23563" name="Line 10"/>
          <p:cNvSpPr>
            <a:spLocks noChangeShapeType="1"/>
          </p:cNvSpPr>
          <p:nvPr/>
        </p:nvSpPr>
        <p:spPr bwMode="auto">
          <a:xfrm>
            <a:off x="2339975" y="3357563"/>
            <a:ext cx="504825" cy="0"/>
          </a:xfrm>
          <a:prstGeom prst="line">
            <a:avLst/>
          </a:prstGeom>
          <a:noFill/>
          <a:ln w="9525">
            <a:solidFill>
              <a:schemeClr val="tx1"/>
            </a:solidFill>
            <a:round/>
            <a:headEnd/>
            <a:tailEnd type="triangle" w="med" len="med"/>
          </a:ln>
        </p:spPr>
        <p:txBody>
          <a:bodyPr/>
          <a:lstStyle/>
          <a:p>
            <a:endParaRPr lang="en-GB"/>
          </a:p>
        </p:txBody>
      </p:sp>
      <p:sp>
        <p:nvSpPr>
          <p:cNvPr id="23564" name="Line 11"/>
          <p:cNvSpPr>
            <a:spLocks noChangeShapeType="1"/>
          </p:cNvSpPr>
          <p:nvPr/>
        </p:nvSpPr>
        <p:spPr bwMode="auto">
          <a:xfrm>
            <a:off x="2124075" y="4005263"/>
            <a:ext cx="647700" cy="576262"/>
          </a:xfrm>
          <a:prstGeom prst="line">
            <a:avLst/>
          </a:prstGeom>
          <a:noFill/>
          <a:ln w="9525">
            <a:solidFill>
              <a:schemeClr val="tx1"/>
            </a:solidFill>
            <a:round/>
            <a:headEnd/>
            <a:tailEnd type="triangle" w="med" len="med"/>
          </a:ln>
        </p:spPr>
        <p:txBody>
          <a:bodyPr/>
          <a:lstStyle/>
          <a:p>
            <a:endParaRPr lang="en-GB"/>
          </a:p>
        </p:txBody>
      </p:sp>
      <p:sp>
        <p:nvSpPr>
          <p:cNvPr id="23565" name="Line 12"/>
          <p:cNvSpPr>
            <a:spLocks noChangeShapeType="1"/>
          </p:cNvSpPr>
          <p:nvPr/>
        </p:nvSpPr>
        <p:spPr bwMode="auto">
          <a:xfrm>
            <a:off x="5724525" y="2133600"/>
            <a:ext cx="576263" cy="0"/>
          </a:xfrm>
          <a:prstGeom prst="line">
            <a:avLst/>
          </a:prstGeom>
          <a:noFill/>
          <a:ln w="9525">
            <a:solidFill>
              <a:schemeClr val="tx1"/>
            </a:solidFill>
            <a:round/>
            <a:headEnd/>
            <a:tailEnd type="triangle" w="med" len="med"/>
          </a:ln>
        </p:spPr>
        <p:txBody>
          <a:bodyPr/>
          <a:lstStyle/>
          <a:p>
            <a:endParaRPr lang="en-GB"/>
          </a:p>
        </p:txBody>
      </p:sp>
      <p:sp>
        <p:nvSpPr>
          <p:cNvPr id="23566" name="Line 13"/>
          <p:cNvSpPr>
            <a:spLocks noChangeShapeType="1"/>
          </p:cNvSpPr>
          <p:nvPr/>
        </p:nvSpPr>
        <p:spPr bwMode="auto">
          <a:xfrm>
            <a:off x="5795963" y="3500438"/>
            <a:ext cx="431800" cy="0"/>
          </a:xfrm>
          <a:prstGeom prst="line">
            <a:avLst/>
          </a:prstGeom>
          <a:noFill/>
          <a:ln w="9525">
            <a:solidFill>
              <a:schemeClr val="tx1"/>
            </a:solidFill>
            <a:round/>
            <a:headEnd/>
            <a:tailEnd type="triangle" w="med" len="med"/>
          </a:ln>
        </p:spPr>
        <p:txBody>
          <a:bodyPr/>
          <a:lstStyle/>
          <a:p>
            <a:endParaRPr lang="en-GB"/>
          </a:p>
        </p:txBody>
      </p:sp>
      <p:sp>
        <p:nvSpPr>
          <p:cNvPr id="23567" name="Line 14"/>
          <p:cNvSpPr>
            <a:spLocks noChangeShapeType="1"/>
          </p:cNvSpPr>
          <p:nvPr/>
        </p:nvSpPr>
        <p:spPr bwMode="auto">
          <a:xfrm>
            <a:off x="5795963" y="5013325"/>
            <a:ext cx="504825" cy="0"/>
          </a:xfrm>
          <a:prstGeom prst="line">
            <a:avLst/>
          </a:prstGeom>
          <a:noFill/>
          <a:ln w="9525">
            <a:solidFill>
              <a:schemeClr val="tx1"/>
            </a:solidFill>
            <a:round/>
            <a:headEnd/>
            <a:tailEnd type="triangle" w="med" len="med"/>
          </a:ln>
        </p:spPr>
        <p:txBody>
          <a:bodyPr/>
          <a:lstStyle/>
          <a:p>
            <a:endParaRPr lang="en-GB"/>
          </a:p>
        </p:txBody>
      </p:sp>
      <p:sp>
        <p:nvSpPr>
          <p:cNvPr id="23568" name="Text Box 15"/>
          <p:cNvSpPr txBox="1">
            <a:spLocks noChangeArrowheads="1"/>
          </p:cNvSpPr>
          <p:nvPr/>
        </p:nvSpPr>
        <p:spPr bwMode="auto">
          <a:xfrm>
            <a:off x="3491880" y="1159917"/>
            <a:ext cx="1584325" cy="396875"/>
          </a:xfrm>
          <a:prstGeom prst="rect">
            <a:avLst/>
          </a:prstGeom>
          <a:noFill/>
          <a:ln w="9525">
            <a:noFill/>
            <a:miter lim="800000"/>
            <a:headEnd/>
            <a:tailEnd/>
          </a:ln>
        </p:spPr>
        <p:txBody>
          <a:bodyPr>
            <a:spAutoFit/>
          </a:bodyPr>
          <a:lstStyle/>
          <a:p>
            <a:pPr>
              <a:spcBef>
                <a:spcPct val="50000"/>
              </a:spcBef>
            </a:pPr>
            <a:r>
              <a:rPr lang="en-GB" sz="2000" dirty="0">
                <a:solidFill>
                  <a:prstClr val="black"/>
                </a:solidFill>
              </a:rPr>
              <a:t>Short term</a:t>
            </a:r>
            <a:endParaRPr lang="en-US" sz="2000" dirty="0">
              <a:solidFill>
                <a:prstClr val="black"/>
              </a:solidFill>
            </a:endParaRPr>
          </a:p>
        </p:txBody>
      </p:sp>
      <p:sp>
        <p:nvSpPr>
          <p:cNvPr id="23569" name="Text Box 16"/>
          <p:cNvSpPr txBox="1">
            <a:spLocks noChangeArrowheads="1"/>
          </p:cNvSpPr>
          <p:nvPr/>
        </p:nvSpPr>
        <p:spPr bwMode="auto">
          <a:xfrm>
            <a:off x="6660232" y="980728"/>
            <a:ext cx="2016125" cy="396875"/>
          </a:xfrm>
          <a:prstGeom prst="rect">
            <a:avLst/>
          </a:prstGeom>
          <a:noFill/>
          <a:ln w="9525">
            <a:noFill/>
            <a:miter lim="800000"/>
            <a:headEnd/>
            <a:tailEnd/>
          </a:ln>
        </p:spPr>
        <p:txBody>
          <a:bodyPr>
            <a:spAutoFit/>
          </a:bodyPr>
          <a:lstStyle/>
          <a:p>
            <a:pPr>
              <a:spcBef>
                <a:spcPct val="50000"/>
              </a:spcBef>
            </a:pPr>
            <a:r>
              <a:rPr lang="en-GB" sz="2000" dirty="0">
                <a:solidFill>
                  <a:prstClr val="black"/>
                </a:solidFill>
              </a:rPr>
              <a:t>Long term</a:t>
            </a:r>
            <a:endParaRPr lang="en-US" sz="2000" dirty="0">
              <a:solidFill>
                <a:prstClr val="black"/>
              </a:solidFill>
            </a:endParaRPr>
          </a:p>
        </p:txBody>
      </p:sp>
      <p:sp>
        <p:nvSpPr>
          <p:cNvPr id="23570" name="Rectangle 17"/>
          <p:cNvSpPr>
            <a:spLocks noChangeArrowheads="1"/>
          </p:cNvSpPr>
          <p:nvPr/>
        </p:nvSpPr>
        <p:spPr bwMode="auto">
          <a:xfrm>
            <a:off x="755650" y="4797425"/>
            <a:ext cx="1223963" cy="792163"/>
          </a:xfrm>
          <a:prstGeom prst="rect">
            <a:avLst/>
          </a:prstGeom>
          <a:solidFill>
            <a:schemeClr val="hlink">
              <a:alpha val="50195"/>
            </a:schemeClr>
          </a:solidFill>
          <a:ln w="9525">
            <a:solidFill>
              <a:schemeClr val="tx1"/>
            </a:solidFill>
            <a:miter lim="800000"/>
            <a:headEnd/>
            <a:tailEnd/>
          </a:ln>
        </p:spPr>
        <p:txBody>
          <a:bodyPr wrap="none" anchor="ctr"/>
          <a:lstStyle/>
          <a:p>
            <a:pPr algn="ctr"/>
            <a:r>
              <a:rPr lang="en-GB" dirty="0"/>
              <a:t>Death</a:t>
            </a:r>
            <a:endParaRPr lang="en-US" dirty="0"/>
          </a:p>
        </p:txBody>
      </p:sp>
      <p:sp>
        <p:nvSpPr>
          <p:cNvPr id="23571" name="Line 18"/>
          <p:cNvSpPr>
            <a:spLocks noChangeShapeType="1"/>
          </p:cNvSpPr>
          <p:nvPr/>
        </p:nvSpPr>
        <p:spPr bwMode="auto">
          <a:xfrm>
            <a:off x="1403350" y="4292600"/>
            <a:ext cx="0" cy="504825"/>
          </a:xfrm>
          <a:prstGeom prst="line">
            <a:avLst/>
          </a:prstGeom>
          <a:noFill/>
          <a:ln w="9525">
            <a:solidFill>
              <a:schemeClr val="tx1"/>
            </a:solidFill>
            <a:round/>
            <a:headEnd/>
            <a:tailEnd type="triangle" w="med" len="med"/>
          </a:ln>
        </p:spPr>
        <p:txBody>
          <a:bodyPr/>
          <a:lstStyle/>
          <a:p>
            <a:endParaRPr lang="en-GB"/>
          </a:p>
        </p:txBody>
      </p:sp>
      <p:sp>
        <p:nvSpPr>
          <p:cNvPr id="23572" name="Rectangle 19"/>
          <p:cNvSpPr>
            <a:spLocks noChangeArrowheads="1"/>
          </p:cNvSpPr>
          <p:nvPr/>
        </p:nvSpPr>
        <p:spPr bwMode="auto">
          <a:xfrm>
            <a:off x="358697" y="279277"/>
            <a:ext cx="8964488" cy="954107"/>
          </a:xfrm>
          <a:prstGeom prst="rect">
            <a:avLst/>
          </a:prstGeom>
          <a:noFill/>
          <a:ln w="9525">
            <a:noFill/>
            <a:miter lim="800000"/>
            <a:headEnd/>
            <a:tailEnd/>
          </a:ln>
        </p:spPr>
        <p:txBody>
          <a:bodyPr wrap="square">
            <a:spAutoFit/>
          </a:bodyPr>
          <a:lstStyle/>
          <a:p>
            <a:r>
              <a:rPr lang="en-GB" sz="2800" b="1" cap="small" dirty="0">
                <a:solidFill>
                  <a:srgbClr val="0070C0"/>
                </a:solidFill>
                <a:latin typeface="Arial" pitchFamily="34" charset="0"/>
                <a:cs typeface="Arial" pitchFamily="34" charset="0"/>
              </a:rPr>
              <a:t>Life course consequences of poor maternal and child undernutrition </a:t>
            </a:r>
            <a:r>
              <a:rPr lang="en-GB" sz="2400" b="1" cap="small" dirty="0">
                <a:solidFill>
                  <a:srgbClr val="0070C0"/>
                </a:solidFill>
                <a:latin typeface="Arial" pitchFamily="34" charset="0"/>
                <a:cs typeface="Arial" pitchFamily="34" charset="0"/>
              </a:rPr>
              <a:t>(MCU)</a:t>
            </a:r>
            <a:endParaRPr lang="en-US" sz="2800" b="1" cap="small" dirty="0">
              <a:solidFill>
                <a:srgbClr val="0070C0"/>
              </a:solidFill>
              <a:latin typeface="Arial" pitchFamily="34" charset="0"/>
              <a:cs typeface="Arial" pitchFamily="34" charset="0"/>
            </a:endParaRPr>
          </a:p>
        </p:txBody>
      </p:sp>
      <p:sp>
        <p:nvSpPr>
          <p:cNvPr id="23573" name="Text Box 20"/>
          <p:cNvSpPr txBox="1">
            <a:spLocks noChangeArrowheads="1"/>
          </p:cNvSpPr>
          <p:nvPr/>
        </p:nvSpPr>
        <p:spPr bwMode="auto">
          <a:xfrm>
            <a:off x="107950" y="6092825"/>
            <a:ext cx="8820150" cy="369332"/>
          </a:xfrm>
          <a:prstGeom prst="rect">
            <a:avLst/>
          </a:prstGeom>
          <a:noFill/>
          <a:ln w="9525">
            <a:noFill/>
            <a:miter lim="800000"/>
            <a:headEnd/>
            <a:tailEnd/>
          </a:ln>
        </p:spPr>
        <p:txBody>
          <a:bodyPr>
            <a:spAutoFit/>
          </a:bodyPr>
          <a:lstStyle/>
          <a:p>
            <a:pPr algn="r">
              <a:spcBef>
                <a:spcPct val="50000"/>
              </a:spcBef>
            </a:pPr>
            <a:r>
              <a:rPr lang="en-GB" dirty="0">
                <a:solidFill>
                  <a:prstClr val="black"/>
                </a:solidFill>
              </a:rPr>
              <a:t>(James et al 2000)</a:t>
            </a:r>
            <a:endParaRPr lang="en-US" dirty="0">
              <a:solidFill>
                <a:prstClr val="black"/>
              </a:solidFill>
            </a:endParaRPr>
          </a:p>
        </p:txBody>
      </p:sp>
      <p:sp>
        <p:nvSpPr>
          <p:cNvPr id="23574" name="AutoShape 21"/>
          <p:cNvSpPr>
            <a:spLocks noChangeArrowheads="1"/>
          </p:cNvSpPr>
          <p:nvPr/>
        </p:nvSpPr>
        <p:spPr bwMode="auto">
          <a:xfrm rot="-1124191">
            <a:off x="2060575" y="2255838"/>
            <a:ext cx="912813" cy="406400"/>
          </a:xfrm>
          <a:prstGeom prst="rightArrow">
            <a:avLst>
              <a:gd name="adj1" fmla="val 60528"/>
              <a:gd name="adj2" fmla="val 65043"/>
            </a:avLst>
          </a:prstGeom>
          <a:solidFill>
            <a:schemeClr val="accent1"/>
          </a:solidFill>
          <a:ln w="9525">
            <a:solidFill>
              <a:schemeClr val="tx1"/>
            </a:solidFill>
            <a:miter lim="800000"/>
            <a:headEnd/>
            <a:tailEnd/>
          </a:ln>
        </p:spPr>
        <p:txBody>
          <a:bodyPr wrap="none" anchor="ctr"/>
          <a:lstStyle/>
          <a:p>
            <a:endParaRPr lang="pt-PT"/>
          </a:p>
        </p:txBody>
      </p:sp>
      <p:sp>
        <p:nvSpPr>
          <p:cNvPr id="23575" name="AutoShape 22"/>
          <p:cNvSpPr>
            <a:spLocks noChangeArrowheads="1"/>
          </p:cNvSpPr>
          <p:nvPr/>
        </p:nvSpPr>
        <p:spPr bwMode="auto">
          <a:xfrm rot="109272">
            <a:off x="2362200" y="3200400"/>
            <a:ext cx="457200" cy="381000"/>
          </a:xfrm>
          <a:prstGeom prst="rightArrow">
            <a:avLst>
              <a:gd name="adj1" fmla="val 82287"/>
              <a:gd name="adj2" fmla="val 24994"/>
            </a:avLst>
          </a:prstGeom>
          <a:solidFill>
            <a:schemeClr val="accent1"/>
          </a:solidFill>
          <a:ln w="9525">
            <a:solidFill>
              <a:schemeClr val="tx1"/>
            </a:solidFill>
            <a:miter lim="800000"/>
            <a:headEnd/>
            <a:tailEnd/>
          </a:ln>
        </p:spPr>
        <p:txBody>
          <a:bodyPr wrap="none" anchor="ctr"/>
          <a:lstStyle/>
          <a:p>
            <a:endParaRPr lang="pt-PT"/>
          </a:p>
        </p:txBody>
      </p:sp>
      <p:sp>
        <p:nvSpPr>
          <p:cNvPr id="23576" name="AutoShape 23"/>
          <p:cNvSpPr>
            <a:spLocks noChangeArrowheads="1"/>
          </p:cNvSpPr>
          <p:nvPr/>
        </p:nvSpPr>
        <p:spPr bwMode="auto">
          <a:xfrm rot="2606567">
            <a:off x="1958975" y="4167188"/>
            <a:ext cx="914400" cy="406400"/>
          </a:xfrm>
          <a:prstGeom prst="rightArrow">
            <a:avLst>
              <a:gd name="adj1" fmla="val 60528"/>
              <a:gd name="adj2" fmla="val 65156"/>
            </a:avLst>
          </a:prstGeom>
          <a:solidFill>
            <a:schemeClr val="accent1"/>
          </a:solidFill>
          <a:ln w="9525">
            <a:solidFill>
              <a:schemeClr val="tx1"/>
            </a:solidFill>
            <a:miter lim="800000"/>
            <a:headEnd/>
            <a:tailEnd/>
          </a:ln>
        </p:spPr>
        <p:txBody>
          <a:bodyPr wrap="none" anchor="ctr"/>
          <a:lstStyle/>
          <a:p>
            <a:endParaRPr lang="pt-PT"/>
          </a:p>
        </p:txBody>
      </p:sp>
      <p:sp>
        <p:nvSpPr>
          <p:cNvPr id="23577" name="AutoShape 24"/>
          <p:cNvSpPr>
            <a:spLocks noChangeArrowheads="1"/>
          </p:cNvSpPr>
          <p:nvPr/>
        </p:nvSpPr>
        <p:spPr bwMode="auto">
          <a:xfrm rot="5225156">
            <a:off x="1155700" y="4330700"/>
            <a:ext cx="533400" cy="406400"/>
          </a:xfrm>
          <a:prstGeom prst="rightArrow">
            <a:avLst>
              <a:gd name="adj1" fmla="val 60528"/>
              <a:gd name="adj2" fmla="val 38008"/>
            </a:avLst>
          </a:prstGeom>
          <a:solidFill>
            <a:schemeClr val="accent1"/>
          </a:solidFill>
          <a:ln w="9525">
            <a:solidFill>
              <a:schemeClr val="tx1"/>
            </a:solidFill>
            <a:miter lim="800000"/>
            <a:headEnd/>
            <a:tailEnd/>
          </a:ln>
        </p:spPr>
        <p:txBody>
          <a:bodyPr wrap="none" anchor="ctr"/>
          <a:lstStyle/>
          <a:p>
            <a:endParaRPr lang="pt-PT"/>
          </a:p>
        </p:txBody>
      </p:sp>
      <p:sp>
        <p:nvSpPr>
          <p:cNvPr id="23578" name="AutoShape 25"/>
          <p:cNvSpPr>
            <a:spLocks noChangeArrowheads="1"/>
          </p:cNvSpPr>
          <p:nvPr/>
        </p:nvSpPr>
        <p:spPr bwMode="auto">
          <a:xfrm rot="-33359">
            <a:off x="5638800" y="1903413"/>
            <a:ext cx="758825" cy="406400"/>
          </a:xfrm>
          <a:prstGeom prst="rightArrow">
            <a:avLst>
              <a:gd name="adj1" fmla="val 60528"/>
              <a:gd name="adj2" fmla="val 54071"/>
            </a:avLst>
          </a:prstGeom>
          <a:solidFill>
            <a:schemeClr val="accent1"/>
          </a:solidFill>
          <a:ln w="9525">
            <a:solidFill>
              <a:schemeClr val="tx1"/>
            </a:solidFill>
            <a:miter lim="800000"/>
            <a:headEnd/>
            <a:tailEnd/>
          </a:ln>
        </p:spPr>
        <p:txBody>
          <a:bodyPr wrap="none" anchor="ctr"/>
          <a:lstStyle/>
          <a:p>
            <a:endParaRPr lang="pt-PT"/>
          </a:p>
        </p:txBody>
      </p:sp>
      <p:sp>
        <p:nvSpPr>
          <p:cNvPr id="23579" name="AutoShape 26"/>
          <p:cNvSpPr>
            <a:spLocks noChangeArrowheads="1"/>
          </p:cNvSpPr>
          <p:nvPr/>
        </p:nvSpPr>
        <p:spPr bwMode="auto">
          <a:xfrm rot="-15740">
            <a:off x="5715000" y="3349625"/>
            <a:ext cx="684213" cy="406400"/>
          </a:xfrm>
          <a:prstGeom prst="rightArrow">
            <a:avLst>
              <a:gd name="adj1" fmla="val 60528"/>
              <a:gd name="adj2" fmla="val 48754"/>
            </a:avLst>
          </a:prstGeom>
          <a:solidFill>
            <a:schemeClr val="accent1"/>
          </a:solidFill>
          <a:ln w="9525">
            <a:solidFill>
              <a:schemeClr val="tx1"/>
            </a:solidFill>
            <a:miter lim="800000"/>
            <a:headEnd/>
            <a:tailEnd/>
          </a:ln>
        </p:spPr>
        <p:txBody>
          <a:bodyPr wrap="none" anchor="ctr"/>
          <a:lstStyle/>
          <a:p>
            <a:endParaRPr lang="pt-PT"/>
          </a:p>
        </p:txBody>
      </p:sp>
      <p:sp>
        <p:nvSpPr>
          <p:cNvPr id="23580" name="AutoShape 27"/>
          <p:cNvSpPr>
            <a:spLocks noChangeArrowheads="1"/>
          </p:cNvSpPr>
          <p:nvPr/>
        </p:nvSpPr>
        <p:spPr bwMode="auto">
          <a:xfrm rot="-102043">
            <a:off x="5942013" y="4878388"/>
            <a:ext cx="382587" cy="406400"/>
          </a:xfrm>
          <a:prstGeom prst="rightArrow">
            <a:avLst>
              <a:gd name="adj1" fmla="val 60528"/>
              <a:gd name="adj2" fmla="val 28958"/>
            </a:avLst>
          </a:prstGeom>
          <a:solidFill>
            <a:schemeClr val="accent1"/>
          </a:solidFill>
          <a:ln w="9525">
            <a:solidFill>
              <a:schemeClr val="tx1"/>
            </a:solidFill>
            <a:miter lim="800000"/>
            <a:headEnd/>
            <a:tailEnd/>
          </a:ln>
        </p:spPr>
        <p:txBody>
          <a:bodyPr wrap="none" anchor="ctr"/>
          <a:lstStyle/>
          <a:p>
            <a:endParaRPr lang="pt-PT"/>
          </a:p>
        </p:txBody>
      </p:sp>
    </p:spTree>
    <p:extLst>
      <p:ext uri="{BB962C8B-B14F-4D97-AF65-F5344CB8AC3E}">
        <p14:creationId xmlns:p14="http://schemas.microsoft.com/office/powerpoint/2010/main" val="4017734464"/>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a:t>
            </a:r>
            <a:endParaRPr lang="en-US" dirty="0"/>
          </a:p>
        </p:txBody>
      </p:sp>
      <p:sp>
        <p:nvSpPr>
          <p:cNvPr id="3" name="Content Placeholder 2"/>
          <p:cNvSpPr>
            <a:spLocks noGrp="1"/>
          </p:cNvSpPr>
          <p:nvPr>
            <p:ph idx="1"/>
          </p:nvPr>
        </p:nvSpPr>
        <p:spPr/>
        <p:txBody>
          <a:bodyPr>
            <a:normAutofit fontScale="70000" lnSpcReduction="20000"/>
          </a:bodyPr>
          <a:lstStyle/>
          <a:p>
            <a:r>
              <a:rPr lang="en-US" dirty="0"/>
              <a:t>Poverty and associated health, nutrition, and social factors prevent at least 200 million children in developing countries from attaining their developmental potential. </a:t>
            </a:r>
            <a:endParaRPr lang="en-US" dirty="0" smtClean="0"/>
          </a:p>
          <a:p>
            <a:r>
              <a:rPr lang="en-US" dirty="0" smtClean="0"/>
              <a:t>We </a:t>
            </a:r>
            <a:r>
              <a:rPr lang="en-US" dirty="0"/>
              <a:t>identify four key risk factors where the need for intervention is urgent: stunting, inadequate cognitive stimulation, iodine deficiency, and iron deficiency </a:t>
            </a:r>
            <a:r>
              <a:rPr lang="en-US" dirty="0" smtClean="0"/>
              <a:t>anemia</a:t>
            </a:r>
            <a:r>
              <a:rPr lang="en-US" dirty="0"/>
              <a:t>. </a:t>
            </a:r>
            <a:endParaRPr lang="en-US" dirty="0" smtClean="0"/>
          </a:p>
          <a:p>
            <a:r>
              <a:rPr lang="en-US" dirty="0" smtClean="0"/>
              <a:t>The </a:t>
            </a:r>
            <a:r>
              <a:rPr lang="en-US" dirty="0"/>
              <a:t>evidence is also sufficient to warrant interventions for malaria, intrauterine growth restriction, maternal depression, exposure to violence, and exposure to heavy metals. </a:t>
            </a:r>
            <a:endParaRPr lang="en-US" dirty="0" smtClean="0"/>
          </a:p>
          <a:p>
            <a:r>
              <a:rPr lang="en-US" dirty="0" smtClean="0"/>
              <a:t>Furthermore</a:t>
            </a:r>
            <a:r>
              <a:rPr lang="en-US" dirty="0"/>
              <a:t>, risks often occur together or cumulatively, with concomitant increased adverse effects on the development of the world's poorest children.</a:t>
            </a:r>
          </a:p>
        </p:txBody>
      </p:sp>
      <p:sp>
        <p:nvSpPr>
          <p:cNvPr id="4" name="Rectangle 3"/>
          <p:cNvSpPr/>
          <p:nvPr/>
        </p:nvSpPr>
        <p:spPr>
          <a:xfrm>
            <a:off x="609600" y="5915802"/>
            <a:ext cx="8001000" cy="646331"/>
          </a:xfrm>
          <a:prstGeom prst="rect">
            <a:avLst/>
          </a:prstGeom>
        </p:spPr>
        <p:txBody>
          <a:bodyPr wrap="square">
            <a:spAutoFit/>
          </a:bodyPr>
          <a:lstStyle/>
          <a:p>
            <a:r>
              <a:rPr lang="en-US" sz="1200" i="1" dirty="0">
                <a:solidFill>
                  <a:prstClr val="black"/>
                </a:solidFill>
              </a:rPr>
              <a:t>1- Walker SP, </a:t>
            </a:r>
            <a:r>
              <a:rPr lang="en-US" sz="1200" i="1" dirty="0" err="1">
                <a:solidFill>
                  <a:prstClr val="black"/>
                </a:solidFill>
              </a:rPr>
              <a:t>Wachs</a:t>
            </a:r>
            <a:r>
              <a:rPr lang="en-US" sz="1200" i="1" dirty="0">
                <a:solidFill>
                  <a:prstClr val="black"/>
                </a:solidFill>
              </a:rPr>
              <a:t> TD, Gardner JM, </a:t>
            </a:r>
            <a:r>
              <a:rPr lang="en-US" sz="1200" i="1" dirty="0" err="1">
                <a:solidFill>
                  <a:prstClr val="black"/>
                </a:solidFill>
              </a:rPr>
              <a:t>Lozoff</a:t>
            </a:r>
            <a:r>
              <a:rPr lang="en-US" sz="1200" i="1" dirty="0">
                <a:solidFill>
                  <a:prstClr val="black"/>
                </a:solidFill>
              </a:rPr>
              <a:t> B, Wasserman GA, Pollitt E, Carter JA; International Child Development Steering Group. Child development: risk factors for adverse outcomes in developing countries. Lancet. 2007;369(9556):145-57.</a:t>
            </a:r>
            <a:endParaRPr lang="en-US" sz="1200" dirty="0">
              <a:solidFill>
                <a:prstClr val="black"/>
              </a:solidFill>
            </a:endParaRPr>
          </a:p>
        </p:txBody>
      </p:sp>
    </p:spTree>
    <p:extLst>
      <p:ext uri="{BB962C8B-B14F-4D97-AF65-F5344CB8AC3E}">
        <p14:creationId xmlns:p14="http://schemas.microsoft.com/office/powerpoint/2010/main" val="1206551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128"/>
              </a:defRPr>
            </a:lvl9pPr>
          </a:lstStyle>
          <a:p>
            <a:pPr defTabSz="457200" eaLnBrk="0" fontAlgn="base" hangingPunct="0">
              <a:spcBef>
                <a:spcPct val="0"/>
              </a:spcBef>
              <a:spcAft>
                <a:spcPct val="0"/>
              </a:spcAft>
              <a:buSzPct val="100000"/>
            </a:pPr>
            <a:endParaRPr lang="en-US" sz="4400" b="1" dirty="0"/>
          </a:p>
        </p:txBody>
      </p:sp>
      <p:sp>
        <p:nvSpPr>
          <p:cNvPr id="6146" name="Text Box 2"/>
          <p:cNvSpPr txBox="1">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6550" indent="-33655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1pPr>
            <a:lvl2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2pPr>
            <a:lvl3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3pPr>
            <a:lvl4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4pPr>
            <a:lvl5pP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000000"/>
                </a:solidFill>
                <a:latin typeface="Arial" charset="0"/>
                <a:ea typeface="ＭＳ Ｐゴシック" charset="-128"/>
              </a:defRPr>
            </a:lvl9pPr>
          </a:lstStyle>
          <a:p>
            <a:pPr marL="341313" defTabSz="457200" eaLnBrk="0" fontAlgn="base" hangingPunct="0">
              <a:lnSpc>
                <a:spcPct val="80000"/>
              </a:lnSpc>
              <a:spcBef>
                <a:spcPts val="500"/>
              </a:spcBef>
              <a:spcAft>
                <a:spcPct val="0"/>
              </a:spcAft>
              <a:buSzPct val="75000"/>
            </a:pP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32814"/>
            <a:ext cx="762000" cy="71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6135831"/>
            <a:ext cx="761999" cy="7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918" y="6124052"/>
            <a:ext cx="777082" cy="7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ixaDeTexto 4"/>
          <p:cNvSpPr txBox="1"/>
          <p:nvPr/>
        </p:nvSpPr>
        <p:spPr>
          <a:xfrm>
            <a:off x="457200" y="596205"/>
            <a:ext cx="8136905" cy="1384995"/>
          </a:xfrm>
          <a:prstGeom prst="rect">
            <a:avLst/>
          </a:prstGeom>
          <a:noFill/>
        </p:spPr>
        <p:txBody>
          <a:bodyPr wrap="square" rtlCol="0">
            <a:spAutoFit/>
          </a:bodyPr>
          <a:lstStyle/>
          <a:p>
            <a:pPr algn="ctr"/>
            <a:r>
              <a:rPr lang="en-GB" sz="2800" b="1" dirty="0">
                <a:solidFill>
                  <a:srgbClr val="0070C0"/>
                </a:solidFill>
              </a:rPr>
              <a:t>Stunting  is preventable : </a:t>
            </a:r>
            <a:r>
              <a:rPr lang="en-GB" sz="2800" b="1" u="sng" dirty="0">
                <a:solidFill>
                  <a:srgbClr val="0070C0"/>
                </a:solidFill>
              </a:rPr>
              <a:t>BUT</a:t>
            </a:r>
            <a:r>
              <a:rPr lang="en-GB" sz="2800" b="1" dirty="0">
                <a:solidFill>
                  <a:srgbClr val="0070C0"/>
                </a:solidFill>
              </a:rPr>
              <a:t> </a:t>
            </a:r>
          </a:p>
          <a:p>
            <a:pPr algn="ctr"/>
            <a:r>
              <a:rPr lang="en-GB" sz="2800" b="1" dirty="0">
                <a:solidFill>
                  <a:srgbClr val="0070C0"/>
                </a:solidFill>
              </a:rPr>
              <a:t>Need to act before the child is 2 years</a:t>
            </a:r>
          </a:p>
          <a:p>
            <a:pPr algn="ctr"/>
            <a:endParaRPr lang="en-GB" sz="2800" b="1" dirty="0">
              <a:solidFill>
                <a:prstClr val="black"/>
              </a:solidFill>
            </a:endParaRPr>
          </a:p>
        </p:txBody>
      </p:sp>
      <p:pic>
        <p:nvPicPr>
          <p:cNvPr id="10" name="Picture 4"/>
          <p:cNvPicPr>
            <a:picLocks noChangeAspect="1" noChangeArrowheads="1"/>
          </p:cNvPicPr>
          <p:nvPr/>
        </p:nvPicPr>
        <p:blipFill>
          <a:blip r:embed="rId6" cstate="print"/>
          <a:srcRect/>
          <a:stretch>
            <a:fillRect/>
          </a:stretch>
        </p:blipFill>
        <p:spPr bwMode="auto">
          <a:xfrm>
            <a:off x="0" y="1524000"/>
            <a:ext cx="9241546" cy="4600053"/>
          </a:xfrm>
          <a:prstGeom prst="rect">
            <a:avLst/>
          </a:prstGeom>
          <a:solidFill>
            <a:schemeClr val="accent1">
              <a:lumMod val="90000"/>
            </a:schemeClr>
          </a:solidFill>
          <a:ln w="9525">
            <a:noFill/>
            <a:miter lim="800000"/>
            <a:headEnd/>
            <a:tailEnd/>
          </a:ln>
        </p:spPr>
      </p:pic>
      <p:sp>
        <p:nvSpPr>
          <p:cNvPr id="11" name="Oval 10"/>
          <p:cNvSpPr/>
          <p:nvPr/>
        </p:nvSpPr>
        <p:spPr>
          <a:xfrm>
            <a:off x="1315453" y="2746571"/>
            <a:ext cx="2971800" cy="2154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Arrow Connector 11"/>
          <p:cNvCxnSpPr/>
          <p:nvPr/>
        </p:nvCxnSpPr>
        <p:spPr>
          <a:xfrm flipH="1">
            <a:off x="3505200" y="2441771"/>
            <a:ext cx="304800" cy="3048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5911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7" y="1035786"/>
            <a:ext cx="9144000" cy="583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7" y="72485"/>
            <a:ext cx="9176657" cy="125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70913"/>
      </p:ext>
    </p:extLst>
  </p:cSld>
  <p:clrMapOvr>
    <a:masterClrMapping/>
  </p:clrMapOvr>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TotalTime>
  <Words>1502</Words>
  <Application>Microsoft Office PowerPoint</Application>
  <PresentationFormat>On-screen Show (4:3)</PresentationFormat>
  <Paragraphs>173</Paragraphs>
  <Slides>29</Slides>
  <Notes>22</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29</vt:i4>
      </vt:variant>
    </vt:vector>
  </HeadingPairs>
  <TitlesOfParts>
    <vt:vector size="36" baseType="lpstr">
      <vt:lpstr>1_Office Theme</vt:lpstr>
      <vt:lpstr>2_Office Theme</vt:lpstr>
      <vt:lpstr>Office Theme</vt:lpstr>
      <vt:lpstr>3_Office Theme</vt:lpstr>
      <vt:lpstr>4_Office Theme</vt:lpstr>
      <vt:lpstr>5_Office Theme</vt:lpstr>
      <vt:lpstr>Packager Shell Object</vt:lpstr>
      <vt:lpstr>PowerPoint Presentation</vt:lpstr>
      <vt:lpstr>PowerPoint Presentation</vt:lpstr>
      <vt:lpstr>Why Early Experiences Matter</vt:lpstr>
      <vt:lpstr>PowerPoint Presentation</vt:lpstr>
      <vt:lpstr>PowerPoint Presentation</vt:lpstr>
      <vt:lpstr>PowerPoint Presentation</vt:lpstr>
      <vt:lpstr>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Promote the Five R’s of Early Childhood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this pc</dc:creator>
  <cp:lastModifiedBy>this pc</cp:lastModifiedBy>
  <cp:revision>9</cp:revision>
  <dcterms:created xsi:type="dcterms:W3CDTF">2018-03-02T13:02:18Z</dcterms:created>
  <dcterms:modified xsi:type="dcterms:W3CDTF">2018-03-03T05:05:27Z</dcterms:modified>
</cp:coreProperties>
</file>