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sldIdLst>
    <p:sldId id="256" r:id="rId2"/>
    <p:sldId id="284" r:id="rId3"/>
    <p:sldId id="271" r:id="rId4"/>
    <p:sldId id="265" r:id="rId5"/>
    <p:sldId id="268" r:id="rId6"/>
    <p:sldId id="290" r:id="rId7"/>
    <p:sldId id="272" r:id="rId8"/>
    <p:sldId id="273" r:id="rId9"/>
    <p:sldId id="291" r:id="rId10"/>
    <p:sldId id="286" r:id="rId11"/>
    <p:sldId id="264" r:id="rId12"/>
    <p:sldId id="263" r:id="rId13"/>
    <p:sldId id="288"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660"/>
  </p:normalViewPr>
  <p:slideViewPr>
    <p:cSldViewPr snapToGrid="0">
      <p:cViewPr varScale="1">
        <p:scale>
          <a:sx n="68" d="100"/>
          <a:sy n="68" d="100"/>
        </p:scale>
        <p:origin x="-82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120C1-1CBF-4BCE-9338-650F7A9B2575}" type="doc">
      <dgm:prSet loTypeId="urn:microsoft.com/office/officeart/2005/8/layout/hList3" loCatId="list" qsTypeId="urn:microsoft.com/office/officeart/2005/8/quickstyle/simple5" qsCatId="simple" csTypeId="urn:microsoft.com/office/officeart/2005/8/colors/accent2_5" csCatId="accent2" phldr="1"/>
      <dgm:spPr/>
      <dgm:t>
        <a:bodyPr/>
        <a:lstStyle/>
        <a:p>
          <a:endParaRPr lang="en-US"/>
        </a:p>
      </dgm:t>
    </dgm:pt>
    <dgm:pt modelId="{08E9FDA5-3801-4323-8B3F-CA7C31EC6A37}">
      <dgm:prSet phldrT="[Text]"/>
      <dgm:spPr/>
      <dgm:t>
        <a:bodyPr/>
        <a:lstStyle/>
        <a:p>
          <a:r>
            <a:rPr lang="en-GB" dirty="0">
              <a:solidFill>
                <a:schemeClr val="bg1"/>
              </a:solidFill>
            </a:rPr>
            <a:t>Gender responsive Early </a:t>
          </a:r>
          <a:r>
            <a:rPr lang="es-419" dirty="0">
              <a:solidFill>
                <a:schemeClr val="bg1"/>
              </a:solidFill>
            </a:rPr>
            <a:t>C</a:t>
          </a:r>
          <a:r>
            <a:rPr lang="en-GB" dirty="0" err="1">
              <a:solidFill>
                <a:schemeClr val="bg1"/>
              </a:solidFill>
            </a:rPr>
            <a:t>hildhood</a:t>
          </a:r>
          <a:r>
            <a:rPr lang="en-GB" dirty="0">
              <a:solidFill>
                <a:schemeClr val="bg1"/>
              </a:solidFill>
            </a:rPr>
            <a:t> </a:t>
          </a:r>
          <a:r>
            <a:rPr lang="es-419" dirty="0">
              <a:solidFill>
                <a:schemeClr val="bg1"/>
              </a:solidFill>
            </a:rPr>
            <a:t>D</a:t>
          </a:r>
          <a:r>
            <a:rPr lang="en-GB" dirty="0" err="1">
              <a:solidFill>
                <a:schemeClr val="bg1"/>
              </a:solidFill>
            </a:rPr>
            <a:t>evelopment</a:t>
          </a:r>
          <a:r>
            <a:rPr lang="en-GB" dirty="0">
              <a:solidFill>
                <a:schemeClr val="bg1"/>
              </a:solidFill>
            </a:rPr>
            <a:t> (ECD) encompasses physical, socio emotional, cognitive and motor development between 0-8 years of age</a:t>
          </a:r>
          <a:endParaRPr lang="en-US" dirty="0">
            <a:solidFill>
              <a:schemeClr val="bg1"/>
            </a:solidFill>
          </a:endParaRPr>
        </a:p>
      </dgm:t>
    </dgm:pt>
    <dgm:pt modelId="{9CBFDAE4-5CB3-4720-B234-E111C915DC0F}" type="parTrans" cxnId="{B6773F7F-88A6-40E3-AB2E-A8912549B453}">
      <dgm:prSet/>
      <dgm:spPr/>
      <dgm:t>
        <a:bodyPr/>
        <a:lstStyle/>
        <a:p>
          <a:endParaRPr lang="en-US"/>
        </a:p>
      </dgm:t>
    </dgm:pt>
    <dgm:pt modelId="{48DBBBFA-2E62-4C9E-99BF-A7FCBE23B50B}" type="sibTrans" cxnId="{B6773F7F-88A6-40E3-AB2E-A8912549B453}">
      <dgm:prSet/>
      <dgm:spPr/>
      <dgm:t>
        <a:bodyPr/>
        <a:lstStyle/>
        <a:p>
          <a:endParaRPr lang="en-US"/>
        </a:p>
      </dgm:t>
    </dgm:pt>
    <dgm:pt modelId="{456B28D8-BBB2-47CE-88DA-F559C40D40C7}">
      <dgm:prSet phldrT="[Text]"/>
      <dgm:spPr/>
      <dgm:t>
        <a:bodyPr/>
        <a:lstStyle/>
        <a:p>
          <a:r>
            <a:rPr lang="en-US" dirty="0">
              <a:solidFill>
                <a:schemeClr val="bg1"/>
              </a:solidFill>
            </a:rPr>
            <a:t>Caregiving </a:t>
          </a:r>
        </a:p>
      </dgm:t>
    </dgm:pt>
    <dgm:pt modelId="{E2B48930-3A71-45E6-AF93-9D374FB8046A}" type="parTrans" cxnId="{4D8038A8-DC8C-4A81-B6DF-F2835BE5A566}">
      <dgm:prSet/>
      <dgm:spPr/>
      <dgm:t>
        <a:bodyPr/>
        <a:lstStyle/>
        <a:p>
          <a:endParaRPr lang="en-US"/>
        </a:p>
      </dgm:t>
    </dgm:pt>
    <dgm:pt modelId="{9D505703-ECB7-4937-9260-7DF682704964}" type="sibTrans" cxnId="{4D8038A8-DC8C-4A81-B6DF-F2835BE5A566}">
      <dgm:prSet/>
      <dgm:spPr/>
      <dgm:t>
        <a:bodyPr/>
        <a:lstStyle/>
        <a:p>
          <a:endParaRPr lang="en-US"/>
        </a:p>
      </dgm:t>
    </dgm:pt>
    <dgm:pt modelId="{31C8DFBB-7093-4EF6-B0B1-22068A6AAE6E}">
      <dgm:prSet phldrT="[Text]"/>
      <dgm:spPr/>
      <dgm:t>
        <a:bodyPr/>
        <a:lstStyle/>
        <a:p>
          <a:r>
            <a:rPr lang="en-US" dirty="0">
              <a:solidFill>
                <a:schemeClr val="bg1"/>
              </a:solidFill>
            </a:rPr>
            <a:t>Environment </a:t>
          </a:r>
        </a:p>
      </dgm:t>
    </dgm:pt>
    <dgm:pt modelId="{D7146DFD-B4EC-4C42-A81E-FCDCE14CF727}" type="parTrans" cxnId="{93222763-60F5-4332-B60A-DEDCF76FABA3}">
      <dgm:prSet/>
      <dgm:spPr/>
      <dgm:t>
        <a:bodyPr/>
        <a:lstStyle/>
        <a:p>
          <a:endParaRPr lang="en-US"/>
        </a:p>
      </dgm:t>
    </dgm:pt>
    <dgm:pt modelId="{DE5430D1-0903-4B64-875C-B38404349544}" type="sibTrans" cxnId="{93222763-60F5-4332-B60A-DEDCF76FABA3}">
      <dgm:prSet/>
      <dgm:spPr/>
      <dgm:t>
        <a:bodyPr/>
        <a:lstStyle/>
        <a:p>
          <a:endParaRPr lang="en-US"/>
        </a:p>
      </dgm:t>
    </dgm:pt>
    <dgm:pt modelId="{45D955BC-3853-454C-8753-EC7D5941EB4F}">
      <dgm:prSet phldrT="[Text]"/>
      <dgm:spPr/>
      <dgm:t>
        <a:bodyPr/>
        <a:lstStyle/>
        <a:p>
          <a:r>
            <a:rPr lang="en-US" dirty="0">
              <a:solidFill>
                <a:schemeClr val="bg1"/>
              </a:solidFill>
            </a:rPr>
            <a:t>Nutrition </a:t>
          </a:r>
        </a:p>
      </dgm:t>
    </dgm:pt>
    <dgm:pt modelId="{05998DF4-C236-42BE-B91A-6CA592635209}" type="parTrans" cxnId="{6E439878-2D6E-4583-9E8D-6BA73F239FE0}">
      <dgm:prSet/>
      <dgm:spPr/>
      <dgm:t>
        <a:bodyPr/>
        <a:lstStyle/>
        <a:p>
          <a:endParaRPr lang="en-US"/>
        </a:p>
      </dgm:t>
    </dgm:pt>
    <dgm:pt modelId="{22A5CA23-6F45-464C-8D09-990EF0568252}" type="sibTrans" cxnId="{6E439878-2D6E-4583-9E8D-6BA73F239FE0}">
      <dgm:prSet/>
      <dgm:spPr/>
      <dgm:t>
        <a:bodyPr/>
        <a:lstStyle/>
        <a:p>
          <a:endParaRPr lang="en-US"/>
        </a:p>
      </dgm:t>
    </dgm:pt>
    <dgm:pt modelId="{66DBD182-8B1C-42EE-915F-9A183D2C393E}">
      <dgm:prSet/>
      <dgm:spPr/>
      <dgm:t>
        <a:bodyPr/>
        <a:lstStyle/>
        <a:p>
          <a:endParaRPr lang="en-US"/>
        </a:p>
      </dgm:t>
    </dgm:pt>
    <dgm:pt modelId="{2D80AB5F-45C6-4FE1-ABFF-5F0A22698F28}" type="parTrans" cxnId="{3306A73C-63DC-40B6-90F7-80EFECC52FD9}">
      <dgm:prSet/>
      <dgm:spPr/>
      <dgm:t>
        <a:bodyPr/>
        <a:lstStyle/>
        <a:p>
          <a:endParaRPr lang="en-US"/>
        </a:p>
      </dgm:t>
    </dgm:pt>
    <dgm:pt modelId="{5BB9D975-BE43-449A-86D5-373CB9CAC350}" type="sibTrans" cxnId="{3306A73C-63DC-40B6-90F7-80EFECC52FD9}">
      <dgm:prSet/>
      <dgm:spPr/>
      <dgm:t>
        <a:bodyPr/>
        <a:lstStyle/>
        <a:p>
          <a:endParaRPr lang="en-US"/>
        </a:p>
      </dgm:t>
    </dgm:pt>
    <dgm:pt modelId="{EDF26A67-B207-498C-A2A1-F121F6F626D3}" type="pres">
      <dgm:prSet presAssocID="{19E120C1-1CBF-4BCE-9338-650F7A9B2575}" presName="composite" presStyleCnt="0">
        <dgm:presLayoutVars>
          <dgm:chMax val="1"/>
          <dgm:dir/>
          <dgm:resizeHandles val="exact"/>
        </dgm:presLayoutVars>
      </dgm:prSet>
      <dgm:spPr/>
      <dgm:t>
        <a:bodyPr/>
        <a:lstStyle/>
        <a:p>
          <a:endParaRPr lang="en-US"/>
        </a:p>
      </dgm:t>
    </dgm:pt>
    <dgm:pt modelId="{E8089DE4-10A1-4614-ABFF-9FE54DC2B256}" type="pres">
      <dgm:prSet presAssocID="{08E9FDA5-3801-4323-8B3F-CA7C31EC6A37}" presName="roof" presStyleLbl="dkBgShp" presStyleIdx="0" presStyleCnt="2"/>
      <dgm:spPr/>
      <dgm:t>
        <a:bodyPr/>
        <a:lstStyle/>
        <a:p>
          <a:endParaRPr lang="en-US"/>
        </a:p>
      </dgm:t>
    </dgm:pt>
    <dgm:pt modelId="{654E8814-B21C-4277-9E11-6EC3CF1ECCCA}" type="pres">
      <dgm:prSet presAssocID="{08E9FDA5-3801-4323-8B3F-CA7C31EC6A37}" presName="pillars" presStyleCnt="0"/>
      <dgm:spPr/>
    </dgm:pt>
    <dgm:pt modelId="{4D2EF44C-FC2D-4914-8BAB-29AE3BDD6FD7}" type="pres">
      <dgm:prSet presAssocID="{08E9FDA5-3801-4323-8B3F-CA7C31EC6A37}" presName="pillar1" presStyleLbl="node1" presStyleIdx="0" presStyleCnt="3">
        <dgm:presLayoutVars>
          <dgm:bulletEnabled val="1"/>
        </dgm:presLayoutVars>
      </dgm:prSet>
      <dgm:spPr/>
      <dgm:t>
        <a:bodyPr/>
        <a:lstStyle/>
        <a:p>
          <a:endParaRPr lang="en-US"/>
        </a:p>
      </dgm:t>
    </dgm:pt>
    <dgm:pt modelId="{688A72E5-35D2-4670-A886-E20A0AEE67E1}" type="pres">
      <dgm:prSet presAssocID="{31C8DFBB-7093-4EF6-B0B1-22068A6AAE6E}" presName="pillarX" presStyleLbl="node1" presStyleIdx="1" presStyleCnt="3">
        <dgm:presLayoutVars>
          <dgm:bulletEnabled val="1"/>
        </dgm:presLayoutVars>
      </dgm:prSet>
      <dgm:spPr/>
      <dgm:t>
        <a:bodyPr/>
        <a:lstStyle/>
        <a:p>
          <a:endParaRPr lang="en-US"/>
        </a:p>
      </dgm:t>
    </dgm:pt>
    <dgm:pt modelId="{80C476A1-09BD-4B25-877D-7A34D0B588E2}" type="pres">
      <dgm:prSet presAssocID="{45D955BC-3853-454C-8753-EC7D5941EB4F}" presName="pillarX" presStyleLbl="node1" presStyleIdx="2" presStyleCnt="3">
        <dgm:presLayoutVars>
          <dgm:bulletEnabled val="1"/>
        </dgm:presLayoutVars>
      </dgm:prSet>
      <dgm:spPr/>
      <dgm:t>
        <a:bodyPr/>
        <a:lstStyle/>
        <a:p>
          <a:endParaRPr lang="en-US"/>
        </a:p>
      </dgm:t>
    </dgm:pt>
    <dgm:pt modelId="{C4B87D2F-5F65-42CE-B74F-A74CD39E0705}" type="pres">
      <dgm:prSet presAssocID="{08E9FDA5-3801-4323-8B3F-CA7C31EC6A37}" presName="base" presStyleLbl="dkBgShp" presStyleIdx="1" presStyleCnt="2" custFlipVert="1" custScaleY="25299"/>
      <dgm:spPr/>
    </dgm:pt>
  </dgm:ptLst>
  <dgm:cxnLst>
    <dgm:cxn modelId="{2CB3AF0D-E31C-4896-9960-2D010C28436E}" type="presOf" srcId="{45D955BC-3853-454C-8753-EC7D5941EB4F}" destId="{80C476A1-09BD-4B25-877D-7A34D0B588E2}" srcOrd="0" destOrd="0" presId="urn:microsoft.com/office/officeart/2005/8/layout/hList3"/>
    <dgm:cxn modelId="{4D8038A8-DC8C-4A81-B6DF-F2835BE5A566}" srcId="{08E9FDA5-3801-4323-8B3F-CA7C31EC6A37}" destId="{456B28D8-BBB2-47CE-88DA-F559C40D40C7}" srcOrd="0" destOrd="0" parTransId="{E2B48930-3A71-45E6-AF93-9D374FB8046A}" sibTransId="{9D505703-ECB7-4937-9260-7DF682704964}"/>
    <dgm:cxn modelId="{D42D4DC6-1F62-4756-9B69-E18625394148}" type="presOf" srcId="{19E120C1-1CBF-4BCE-9338-650F7A9B2575}" destId="{EDF26A67-B207-498C-A2A1-F121F6F626D3}" srcOrd="0" destOrd="0" presId="urn:microsoft.com/office/officeart/2005/8/layout/hList3"/>
    <dgm:cxn modelId="{7C4B215B-01FC-41D3-8B2D-07709E542DCA}" type="presOf" srcId="{456B28D8-BBB2-47CE-88DA-F559C40D40C7}" destId="{4D2EF44C-FC2D-4914-8BAB-29AE3BDD6FD7}" srcOrd="0" destOrd="0" presId="urn:microsoft.com/office/officeart/2005/8/layout/hList3"/>
    <dgm:cxn modelId="{93222763-60F5-4332-B60A-DEDCF76FABA3}" srcId="{08E9FDA5-3801-4323-8B3F-CA7C31EC6A37}" destId="{31C8DFBB-7093-4EF6-B0B1-22068A6AAE6E}" srcOrd="1" destOrd="0" parTransId="{D7146DFD-B4EC-4C42-A81E-FCDCE14CF727}" sibTransId="{DE5430D1-0903-4B64-875C-B38404349544}"/>
    <dgm:cxn modelId="{6E439878-2D6E-4583-9E8D-6BA73F239FE0}" srcId="{08E9FDA5-3801-4323-8B3F-CA7C31EC6A37}" destId="{45D955BC-3853-454C-8753-EC7D5941EB4F}" srcOrd="2" destOrd="0" parTransId="{05998DF4-C236-42BE-B91A-6CA592635209}" sibTransId="{22A5CA23-6F45-464C-8D09-990EF0568252}"/>
    <dgm:cxn modelId="{69315363-313F-423C-981B-384987291BEE}" type="presOf" srcId="{08E9FDA5-3801-4323-8B3F-CA7C31EC6A37}" destId="{E8089DE4-10A1-4614-ABFF-9FE54DC2B256}" srcOrd="0" destOrd="0" presId="urn:microsoft.com/office/officeart/2005/8/layout/hList3"/>
    <dgm:cxn modelId="{3306A73C-63DC-40B6-90F7-80EFECC52FD9}" srcId="{19E120C1-1CBF-4BCE-9338-650F7A9B2575}" destId="{66DBD182-8B1C-42EE-915F-9A183D2C393E}" srcOrd="1" destOrd="0" parTransId="{2D80AB5F-45C6-4FE1-ABFF-5F0A22698F28}" sibTransId="{5BB9D975-BE43-449A-86D5-373CB9CAC350}"/>
    <dgm:cxn modelId="{02BE7A8C-DB5C-494F-BCCF-DB1D7ABAEAD3}" type="presOf" srcId="{31C8DFBB-7093-4EF6-B0B1-22068A6AAE6E}" destId="{688A72E5-35D2-4670-A886-E20A0AEE67E1}" srcOrd="0" destOrd="0" presId="urn:microsoft.com/office/officeart/2005/8/layout/hList3"/>
    <dgm:cxn modelId="{B6773F7F-88A6-40E3-AB2E-A8912549B453}" srcId="{19E120C1-1CBF-4BCE-9338-650F7A9B2575}" destId="{08E9FDA5-3801-4323-8B3F-CA7C31EC6A37}" srcOrd="0" destOrd="0" parTransId="{9CBFDAE4-5CB3-4720-B234-E111C915DC0F}" sibTransId="{48DBBBFA-2E62-4C9E-99BF-A7FCBE23B50B}"/>
    <dgm:cxn modelId="{C6854214-87CC-4955-B803-179C4784FB6D}" type="presParOf" srcId="{EDF26A67-B207-498C-A2A1-F121F6F626D3}" destId="{E8089DE4-10A1-4614-ABFF-9FE54DC2B256}" srcOrd="0" destOrd="0" presId="urn:microsoft.com/office/officeart/2005/8/layout/hList3"/>
    <dgm:cxn modelId="{39C25C67-59CE-48B5-8573-360FE2D43571}" type="presParOf" srcId="{EDF26A67-B207-498C-A2A1-F121F6F626D3}" destId="{654E8814-B21C-4277-9E11-6EC3CF1ECCCA}" srcOrd="1" destOrd="0" presId="urn:microsoft.com/office/officeart/2005/8/layout/hList3"/>
    <dgm:cxn modelId="{56F5CEA7-9262-4FE9-A816-B1F92742CF92}" type="presParOf" srcId="{654E8814-B21C-4277-9E11-6EC3CF1ECCCA}" destId="{4D2EF44C-FC2D-4914-8BAB-29AE3BDD6FD7}" srcOrd="0" destOrd="0" presId="urn:microsoft.com/office/officeart/2005/8/layout/hList3"/>
    <dgm:cxn modelId="{0C95460C-B1BF-4531-84CE-A242BC0D0036}" type="presParOf" srcId="{654E8814-B21C-4277-9E11-6EC3CF1ECCCA}" destId="{688A72E5-35D2-4670-A886-E20A0AEE67E1}" srcOrd="1" destOrd="0" presId="urn:microsoft.com/office/officeart/2005/8/layout/hList3"/>
    <dgm:cxn modelId="{23E0A468-B5AE-4BB4-8721-C48136DE83E0}" type="presParOf" srcId="{654E8814-B21C-4277-9E11-6EC3CF1ECCCA}" destId="{80C476A1-09BD-4B25-877D-7A34D0B588E2}" srcOrd="2" destOrd="0" presId="urn:microsoft.com/office/officeart/2005/8/layout/hList3"/>
    <dgm:cxn modelId="{2730B73E-AC14-4F32-9D62-0CC4F47281CC}" type="presParOf" srcId="{EDF26A67-B207-498C-A2A1-F121F6F626D3}" destId="{C4B87D2F-5F65-42CE-B74F-A74CD39E0705}" srcOrd="2" destOrd="0" presId="urn:microsoft.com/office/officeart/2005/8/layout/hList3"/>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DB6CE3-360E-423F-A5C7-4D65756F09B3}" type="doc">
      <dgm:prSet loTypeId="urn:microsoft.com/office/officeart/2005/8/layout/hierarchy4" loCatId="hierarchy" qsTypeId="urn:microsoft.com/office/officeart/2005/8/quickstyle/simple5" qsCatId="simple" csTypeId="urn:microsoft.com/office/officeart/2005/8/colors/accent2_5" csCatId="accent2" phldr="1"/>
      <dgm:spPr/>
      <dgm:t>
        <a:bodyPr/>
        <a:lstStyle/>
        <a:p>
          <a:endParaRPr lang="en-US"/>
        </a:p>
      </dgm:t>
    </dgm:pt>
    <dgm:pt modelId="{D093E8C4-93C9-4A25-8EE5-0C8DB48F0DBE}">
      <dgm:prSet phldrT="[Text]" custT="1"/>
      <dgm:spPr>
        <a:blipFill dpi="0" rotWithShape="0">
          <a:blip xmlns:r="http://schemas.openxmlformats.org/officeDocument/2006/relationships" r:embed="rId1">
            <a:duotone>
              <a:schemeClr val="accent2">
                <a:alpha val="80000"/>
                <a:hueOff val="0"/>
                <a:satOff val="0"/>
                <a:lumOff val="0"/>
                <a:alphaOff val="0"/>
                <a:shade val="20000"/>
                <a:satMod val="200000"/>
              </a:schemeClr>
              <a:schemeClr val="accent2">
                <a:alpha val="80000"/>
                <a:hueOff val="0"/>
                <a:satOff val="0"/>
                <a:lumOff val="0"/>
                <a:alphaOff val="0"/>
                <a:tint val="12000"/>
                <a:satMod val="190000"/>
              </a:schemeClr>
            </a:duotone>
          </a:blip>
          <a:srcRect/>
          <a:stretch>
            <a:fillRect l="45873" r="1071"/>
          </a:stretch>
        </a:blipFill>
      </dgm:spPr>
      <dgm:t>
        <a:bodyPr rIns="1463040" anchor="t" anchorCtr="0"/>
        <a:lstStyle/>
        <a:p>
          <a:pPr algn="l"/>
          <a:r>
            <a:rPr lang="en-GB" altLang="en-US" sz="2800" b="1" dirty="0">
              <a:ln>
                <a:noFill/>
              </a:ln>
              <a:solidFill>
                <a:schemeClr val="bg1"/>
              </a:solidFill>
              <a:effectLst/>
              <a:latin typeface="+mn-lt"/>
            </a:rPr>
            <a:t>An extremely important period for </a:t>
          </a:r>
        </a:p>
        <a:p>
          <a:pPr algn="l"/>
          <a:r>
            <a:rPr lang="en-GB" altLang="en-US" sz="2800" b="1" dirty="0">
              <a:ln>
                <a:noFill/>
              </a:ln>
              <a:solidFill>
                <a:schemeClr val="bg1"/>
              </a:solidFill>
              <a:effectLst/>
              <a:latin typeface="+mn-lt"/>
            </a:rPr>
            <a:t>cognitive and psychosocial development,</a:t>
          </a:r>
        </a:p>
        <a:p>
          <a:pPr algn="l"/>
          <a:endParaRPr lang="en-GB" altLang="en-US" sz="2800" b="1" dirty="0">
            <a:ln>
              <a:noFill/>
            </a:ln>
            <a:solidFill>
              <a:schemeClr val="bg1"/>
            </a:solidFill>
            <a:effectLst/>
            <a:latin typeface="+mn-lt"/>
          </a:endParaRPr>
        </a:p>
        <a:p>
          <a:pPr algn="l"/>
          <a:endParaRPr lang="en-GB" altLang="en-US" sz="2800" b="1" dirty="0">
            <a:ln>
              <a:noFill/>
            </a:ln>
            <a:solidFill>
              <a:schemeClr val="bg1"/>
            </a:solidFill>
            <a:effectLst/>
            <a:latin typeface="+mn-lt"/>
          </a:endParaRPr>
        </a:p>
        <a:p>
          <a:pPr algn="l"/>
          <a:r>
            <a:rPr lang="en-GB" altLang="en-US" sz="2800" b="1" dirty="0">
              <a:ln>
                <a:noFill/>
              </a:ln>
              <a:solidFill>
                <a:schemeClr val="bg1"/>
              </a:solidFill>
              <a:effectLst/>
              <a:latin typeface="+mn-lt"/>
            </a:rPr>
            <a:t>ECD requires enabling environment </a:t>
          </a:r>
        </a:p>
        <a:p>
          <a:pPr algn="l"/>
          <a:r>
            <a:rPr lang="en-GB" altLang="en-US" sz="2800" b="1" dirty="0">
              <a:ln>
                <a:noFill/>
              </a:ln>
              <a:solidFill>
                <a:schemeClr val="bg1"/>
              </a:solidFill>
              <a:effectLst/>
              <a:latin typeface="+mn-lt"/>
            </a:rPr>
            <a:t>Including;    </a:t>
          </a:r>
          <a:endParaRPr lang="en-US" sz="2800" b="1" dirty="0">
            <a:ln>
              <a:noFill/>
            </a:ln>
            <a:solidFill>
              <a:schemeClr val="bg1"/>
            </a:solidFill>
            <a:effectLst/>
            <a:latin typeface="+mn-lt"/>
          </a:endParaRPr>
        </a:p>
      </dgm:t>
    </dgm:pt>
    <dgm:pt modelId="{89B0577B-AC23-4E51-9D1F-34F4DED4121B}" type="parTrans" cxnId="{A2E55FCE-F299-4402-ADB9-E62643C186AB}">
      <dgm:prSet/>
      <dgm:spPr/>
      <dgm:t>
        <a:bodyPr/>
        <a:lstStyle/>
        <a:p>
          <a:endParaRPr lang="en-US"/>
        </a:p>
      </dgm:t>
    </dgm:pt>
    <dgm:pt modelId="{AD546B45-CAEC-4C2B-BBD3-524D0700D780}" type="sibTrans" cxnId="{A2E55FCE-F299-4402-ADB9-E62643C186AB}">
      <dgm:prSet/>
      <dgm:spPr/>
      <dgm:t>
        <a:bodyPr/>
        <a:lstStyle/>
        <a:p>
          <a:endParaRPr lang="en-US"/>
        </a:p>
      </dgm:t>
    </dgm:pt>
    <dgm:pt modelId="{6C644C22-1CC1-42E1-83EC-F28F627FCBD8}">
      <dgm:prSet phldrT="[Text]" custT="1"/>
      <dgm:spPr>
        <a:solidFill>
          <a:schemeClr val="accent2">
            <a:lumMod val="75000"/>
          </a:schemeClr>
        </a:solidFill>
      </dgm:spPr>
      <dgm:t>
        <a:bodyPr/>
        <a:lstStyle/>
        <a:p>
          <a:r>
            <a:rPr lang="en-GB" altLang="en-US" sz="2400" b="1" dirty="0">
              <a:solidFill>
                <a:schemeClr val="bg1"/>
              </a:solidFill>
            </a:rPr>
            <a:t>Child protection</a:t>
          </a:r>
          <a:endParaRPr lang="en-US" sz="2400" b="1" dirty="0">
            <a:solidFill>
              <a:schemeClr val="bg1"/>
            </a:solidFill>
          </a:endParaRPr>
        </a:p>
      </dgm:t>
    </dgm:pt>
    <dgm:pt modelId="{0E11B20B-F01B-4284-A619-0301921BF10E}" type="parTrans" cxnId="{4866AED6-7F04-48B9-9544-A8875DDDC411}">
      <dgm:prSet/>
      <dgm:spPr/>
      <dgm:t>
        <a:bodyPr/>
        <a:lstStyle/>
        <a:p>
          <a:endParaRPr lang="en-US"/>
        </a:p>
      </dgm:t>
    </dgm:pt>
    <dgm:pt modelId="{3513213E-DBC8-4299-BD71-9659DCBDE614}" type="sibTrans" cxnId="{4866AED6-7F04-48B9-9544-A8875DDDC411}">
      <dgm:prSet/>
      <dgm:spPr/>
      <dgm:t>
        <a:bodyPr/>
        <a:lstStyle/>
        <a:p>
          <a:endParaRPr lang="en-US"/>
        </a:p>
      </dgm:t>
    </dgm:pt>
    <dgm:pt modelId="{DCF8EAA9-7BDE-471B-A6A7-1EDFCEA94D9F}">
      <dgm:prSet phldrT="[Text]" custT="1"/>
      <dgm:spPr>
        <a:solidFill>
          <a:schemeClr val="accent2">
            <a:lumMod val="75000"/>
          </a:schemeClr>
        </a:solidFill>
      </dgm:spPr>
      <dgm:t>
        <a:bodyPr/>
        <a:lstStyle/>
        <a:p>
          <a:r>
            <a:rPr lang="en-GB" altLang="en-US" sz="2400" b="1" dirty="0">
              <a:solidFill>
                <a:schemeClr val="bg1"/>
              </a:solidFill>
            </a:rPr>
            <a:t>Social protection</a:t>
          </a:r>
          <a:endParaRPr lang="en-US" sz="2400" b="1" dirty="0">
            <a:solidFill>
              <a:schemeClr val="bg1"/>
            </a:solidFill>
          </a:endParaRPr>
        </a:p>
      </dgm:t>
    </dgm:pt>
    <dgm:pt modelId="{F3E8A314-EA75-4787-B779-5846AD993DAB}" type="parTrans" cxnId="{943B072D-298C-4629-98E6-4E27D25338ED}">
      <dgm:prSet/>
      <dgm:spPr/>
      <dgm:t>
        <a:bodyPr/>
        <a:lstStyle/>
        <a:p>
          <a:endParaRPr lang="en-US"/>
        </a:p>
      </dgm:t>
    </dgm:pt>
    <dgm:pt modelId="{70964C8D-5FBA-4010-8DA6-A5DAD62F99E9}" type="sibTrans" cxnId="{943B072D-298C-4629-98E6-4E27D25338ED}">
      <dgm:prSet/>
      <dgm:spPr/>
      <dgm:t>
        <a:bodyPr/>
        <a:lstStyle/>
        <a:p>
          <a:endParaRPr lang="en-US"/>
        </a:p>
      </dgm:t>
    </dgm:pt>
    <dgm:pt modelId="{86574854-1908-4712-ADC0-DB492F0C05D7}">
      <dgm:prSet custT="1"/>
      <dgm:spPr>
        <a:solidFill>
          <a:schemeClr val="accent2">
            <a:lumMod val="75000"/>
          </a:schemeClr>
        </a:solidFill>
      </dgm:spPr>
      <dgm:t>
        <a:bodyPr/>
        <a:lstStyle/>
        <a:p>
          <a:r>
            <a:rPr lang="en-GB" altLang="en-US" sz="2400" b="1" dirty="0">
              <a:solidFill>
                <a:schemeClr val="bg1"/>
              </a:solidFill>
            </a:rPr>
            <a:t>Education facilities</a:t>
          </a:r>
          <a:endParaRPr lang="en-US" sz="2400" b="1" dirty="0">
            <a:solidFill>
              <a:schemeClr val="bg1"/>
            </a:solidFill>
          </a:endParaRPr>
        </a:p>
      </dgm:t>
    </dgm:pt>
    <dgm:pt modelId="{E5AC8488-05D7-4970-80A3-3A8462C1E0C4}" type="parTrans" cxnId="{D3C632E6-E988-48EC-95CA-99683187944F}">
      <dgm:prSet/>
      <dgm:spPr/>
      <dgm:t>
        <a:bodyPr/>
        <a:lstStyle/>
        <a:p>
          <a:endParaRPr lang="en-US"/>
        </a:p>
      </dgm:t>
    </dgm:pt>
    <dgm:pt modelId="{0F8646E7-08F3-4E81-B0C6-E17C1DA09C75}" type="sibTrans" cxnId="{D3C632E6-E988-48EC-95CA-99683187944F}">
      <dgm:prSet/>
      <dgm:spPr/>
      <dgm:t>
        <a:bodyPr/>
        <a:lstStyle/>
        <a:p>
          <a:endParaRPr lang="en-US"/>
        </a:p>
      </dgm:t>
    </dgm:pt>
    <dgm:pt modelId="{D18D9CB6-AD50-4638-A717-972EE675933E}">
      <dgm:prSet custT="1"/>
      <dgm:spPr>
        <a:solidFill>
          <a:schemeClr val="accent2">
            <a:lumMod val="75000"/>
          </a:schemeClr>
        </a:solidFill>
      </dgm:spPr>
      <dgm:t>
        <a:bodyPr/>
        <a:lstStyle/>
        <a:p>
          <a:r>
            <a:rPr lang="en-GB" altLang="en-US" sz="2400" b="1" dirty="0">
              <a:solidFill>
                <a:schemeClr val="bg1"/>
              </a:solidFill>
            </a:rPr>
            <a:t>Adequate water and sanitation</a:t>
          </a:r>
          <a:r>
            <a:rPr lang="en-GB" altLang="en-US" sz="2300" b="1" dirty="0">
              <a:solidFill>
                <a:schemeClr val="bg1"/>
              </a:solidFill>
            </a:rPr>
            <a:t>, </a:t>
          </a:r>
          <a:endParaRPr lang="en-US" sz="2300" b="1" dirty="0">
            <a:solidFill>
              <a:schemeClr val="bg1"/>
            </a:solidFill>
          </a:endParaRPr>
        </a:p>
      </dgm:t>
    </dgm:pt>
    <dgm:pt modelId="{39B33110-87FC-4F71-BDF0-A147FA0BAC48}" type="parTrans" cxnId="{A6178516-E6B3-403A-B427-F302F6EFDBFD}">
      <dgm:prSet/>
      <dgm:spPr/>
      <dgm:t>
        <a:bodyPr/>
        <a:lstStyle/>
        <a:p>
          <a:endParaRPr lang="en-US"/>
        </a:p>
      </dgm:t>
    </dgm:pt>
    <dgm:pt modelId="{6B641677-3781-472B-BA9E-C8E6B2724774}" type="sibTrans" cxnId="{A6178516-E6B3-403A-B427-F302F6EFDBFD}">
      <dgm:prSet/>
      <dgm:spPr/>
      <dgm:t>
        <a:bodyPr/>
        <a:lstStyle/>
        <a:p>
          <a:endParaRPr lang="en-US"/>
        </a:p>
      </dgm:t>
    </dgm:pt>
    <dgm:pt modelId="{18179058-5BCA-4EE8-A728-F3099E53D458}" type="pres">
      <dgm:prSet presAssocID="{7BDB6CE3-360E-423F-A5C7-4D65756F09B3}" presName="Name0" presStyleCnt="0">
        <dgm:presLayoutVars>
          <dgm:chPref val="1"/>
          <dgm:dir/>
          <dgm:animOne val="branch"/>
          <dgm:animLvl val="lvl"/>
          <dgm:resizeHandles/>
        </dgm:presLayoutVars>
      </dgm:prSet>
      <dgm:spPr/>
      <dgm:t>
        <a:bodyPr/>
        <a:lstStyle/>
        <a:p>
          <a:endParaRPr lang="en-US"/>
        </a:p>
      </dgm:t>
    </dgm:pt>
    <dgm:pt modelId="{4C2D3B6A-AB1D-4A99-ACDA-78E4D3A2FEAE}" type="pres">
      <dgm:prSet presAssocID="{D093E8C4-93C9-4A25-8EE5-0C8DB48F0DBE}" presName="vertOne" presStyleCnt="0"/>
      <dgm:spPr/>
    </dgm:pt>
    <dgm:pt modelId="{B7FD2692-9790-44F2-A18C-57933DB3776B}" type="pres">
      <dgm:prSet presAssocID="{D093E8C4-93C9-4A25-8EE5-0C8DB48F0DBE}" presName="txOne" presStyleLbl="node0" presStyleIdx="0" presStyleCnt="1" custScaleY="385540" custLinFactNeighborX="-1195">
        <dgm:presLayoutVars>
          <dgm:chPref val="3"/>
        </dgm:presLayoutVars>
      </dgm:prSet>
      <dgm:spPr/>
      <dgm:t>
        <a:bodyPr/>
        <a:lstStyle/>
        <a:p>
          <a:endParaRPr lang="en-US"/>
        </a:p>
      </dgm:t>
    </dgm:pt>
    <dgm:pt modelId="{25BF3AEB-35E3-4EF0-8DE2-5FD6C9FF1C0B}" type="pres">
      <dgm:prSet presAssocID="{D093E8C4-93C9-4A25-8EE5-0C8DB48F0DBE}" presName="parTransOne" presStyleCnt="0"/>
      <dgm:spPr/>
    </dgm:pt>
    <dgm:pt modelId="{AC6C990F-642C-4272-96BC-371F14F445D3}" type="pres">
      <dgm:prSet presAssocID="{D093E8C4-93C9-4A25-8EE5-0C8DB48F0DBE}" presName="horzOne" presStyleCnt="0"/>
      <dgm:spPr/>
    </dgm:pt>
    <dgm:pt modelId="{2736A62B-74A5-4AE7-9F11-B3824A7B74D1}" type="pres">
      <dgm:prSet presAssocID="{6C644C22-1CC1-42E1-83EC-F28F627FCBD8}" presName="vertTwo" presStyleCnt="0"/>
      <dgm:spPr/>
    </dgm:pt>
    <dgm:pt modelId="{F51C1CDF-9F21-4A79-AFDA-D4DC165EB031}" type="pres">
      <dgm:prSet presAssocID="{6C644C22-1CC1-42E1-83EC-F28F627FCBD8}" presName="txTwo" presStyleLbl="node2" presStyleIdx="0" presStyleCnt="4" custLinFactNeighborX="-2325" custLinFactNeighborY="10586">
        <dgm:presLayoutVars>
          <dgm:chPref val="3"/>
        </dgm:presLayoutVars>
      </dgm:prSet>
      <dgm:spPr/>
      <dgm:t>
        <a:bodyPr/>
        <a:lstStyle/>
        <a:p>
          <a:endParaRPr lang="en-US"/>
        </a:p>
      </dgm:t>
    </dgm:pt>
    <dgm:pt modelId="{205216C6-9865-4176-A886-891E4E75BD4C}" type="pres">
      <dgm:prSet presAssocID="{6C644C22-1CC1-42E1-83EC-F28F627FCBD8}" presName="horzTwo" presStyleCnt="0"/>
      <dgm:spPr/>
    </dgm:pt>
    <dgm:pt modelId="{BD1823F7-0F91-4363-8B85-6AD88A870D9C}" type="pres">
      <dgm:prSet presAssocID="{3513213E-DBC8-4299-BD71-9659DCBDE614}" presName="sibSpaceTwo" presStyleCnt="0"/>
      <dgm:spPr/>
    </dgm:pt>
    <dgm:pt modelId="{785941AC-EA0A-43F2-A771-3CAF9185183B}" type="pres">
      <dgm:prSet presAssocID="{DCF8EAA9-7BDE-471B-A6A7-1EDFCEA94D9F}" presName="vertTwo" presStyleCnt="0"/>
      <dgm:spPr/>
    </dgm:pt>
    <dgm:pt modelId="{4B2C785E-A349-40F3-B5D3-A5E51EE934F0}" type="pres">
      <dgm:prSet presAssocID="{DCF8EAA9-7BDE-471B-A6A7-1EDFCEA94D9F}" presName="txTwo" presStyleLbl="node2" presStyleIdx="1" presStyleCnt="4">
        <dgm:presLayoutVars>
          <dgm:chPref val="3"/>
        </dgm:presLayoutVars>
      </dgm:prSet>
      <dgm:spPr/>
      <dgm:t>
        <a:bodyPr/>
        <a:lstStyle/>
        <a:p>
          <a:endParaRPr lang="en-US"/>
        </a:p>
      </dgm:t>
    </dgm:pt>
    <dgm:pt modelId="{268FEF97-BE10-439E-BBB1-6D4C4174B6F5}" type="pres">
      <dgm:prSet presAssocID="{DCF8EAA9-7BDE-471B-A6A7-1EDFCEA94D9F}" presName="horzTwo" presStyleCnt="0"/>
      <dgm:spPr/>
    </dgm:pt>
    <dgm:pt modelId="{DF9FE086-3DE1-4D77-87CC-8E0233D68085}" type="pres">
      <dgm:prSet presAssocID="{70964C8D-5FBA-4010-8DA6-A5DAD62F99E9}" presName="sibSpaceTwo" presStyleCnt="0"/>
      <dgm:spPr/>
    </dgm:pt>
    <dgm:pt modelId="{97956BB7-D598-4401-9E4F-0F8324B2D640}" type="pres">
      <dgm:prSet presAssocID="{86574854-1908-4712-ADC0-DB492F0C05D7}" presName="vertTwo" presStyleCnt="0"/>
      <dgm:spPr/>
    </dgm:pt>
    <dgm:pt modelId="{F075BE33-65A0-461F-8A52-70A53A673670}" type="pres">
      <dgm:prSet presAssocID="{86574854-1908-4712-ADC0-DB492F0C05D7}" presName="txTwo" presStyleLbl="node2" presStyleIdx="2" presStyleCnt="4" custLinFactNeighborX="471" custLinFactNeighborY="490">
        <dgm:presLayoutVars>
          <dgm:chPref val="3"/>
        </dgm:presLayoutVars>
      </dgm:prSet>
      <dgm:spPr/>
      <dgm:t>
        <a:bodyPr/>
        <a:lstStyle/>
        <a:p>
          <a:endParaRPr lang="en-US"/>
        </a:p>
      </dgm:t>
    </dgm:pt>
    <dgm:pt modelId="{4104AB65-72C0-49F4-8BBF-96A00D1B62C2}" type="pres">
      <dgm:prSet presAssocID="{86574854-1908-4712-ADC0-DB492F0C05D7}" presName="horzTwo" presStyleCnt="0"/>
      <dgm:spPr/>
    </dgm:pt>
    <dgm:pt modelId="{FDEE2812-76C0-4DAC-8E94-573C3ACBAD18}" type="pres">
      <dgm:prSet presAssocID="{0F8646E7-08F3-4E81-B0C6-E17C1DA09C75}" presName="sibSpaceTwo" presStyleCnt="0"/>
      <dgm:spPr/>
    </dgm:pt>
    <dgm:pt modelId="{EFD1FB7D-8910-46AC-9FED-AB9EDEBF784D}" type="pres">
      <dgm:prSet presAssocID="{D18D9CB6-AD50-4638-A717-972EE675933E}" presName="vertTwo" presStyleCnt="0"/>
      <dgm:spPr/>
    </dgm:pt>
    <dgm:pt modelId="{14BBCB01-5E79-4F59-9656-E6A752E0C9A0}" type="pres">
      <dgm:prSet presAssocID="{D18D9CB6-AD50-4638-A717-972EE675933E}" presName="txTwo" presStyleLbl="node2" presStyleIdx="3" presStyleCnt="4">
        <dgm:presLayoutVars>
          <dgm:chPref val="3"/>
        </dgm:presLayoutVars>
      </dgm:prSet>
      <dgm:spPr/>
      <dgm:t>
        <a:bodyPr/>
        <a:lstStyle/>
        <a:p>
          <a:endParaRPr lang="en-US"/>
        </a:p>
      </dgm:t>
    </dgm:pt>
    <dgm:pt modelId="{970741D5-AFD1-4D0C-9BA0-0841883FB91F}" type="pres">
      <dgm:prSet presAssocID="{D18D9CB6-AD50-4638-A717-972EE675933E}" presName="horzTwo" presStyleCnt="0"/>
      <dgm:spPr/>
    </dgm:pt>
  </dgm:ptLst>
  <dgm:cxnLst>
    <dgm:cxn modelId="{D13A340D-7940-4038-BD4F-0E4C37AB8195}" type="presOf" srcId="{D093E8C4-93C9-4A25-8EE5-0C8DB48F0DBE}" destId="{B7FD2692-9790-44F2-A18C-57933DB3776B}" srcOrd="0" destOrd="0" presId="urn:microsoft.com/office/officeart/2005/8/layout/hierarchy4"/>
    <dgm:cxn modelId="{D3C632E6-E988-48EC-95CA-99683187944F}" srcId="{D093E8C4-93C9-4A25-8EE5-0C8DB48F0DBE}" destId="{86574854-1908-4712-ADC0-DB492F0C05D7}" srcOrd="2" destOrd="0" parTransId="{E5AC8488-05D7-4970-80A3-3A8462C1E0C4}" sibTransId="{0F8646E7-08F3-4E81-B0C6-E17C1DA09C75}"/>
    <dgm:cxn modelId="{4E5EE071-CAAC-41C1-8492-35EB8D9A691A}" type="presOf" srcId="{6C644C22-1CC1-42E1-83EC-F28F627FCBD8}" destId="{F51C1CDF-9F21-4A79-AFDA-D4DC165EB031}" srcOrd="0" destOrd="0" presId="urn:microsoft.com/office/officeart/2005/8/layout/hierarchy4"/>
    <dgm:cxn modelId="{7A58B335-435B-47FB-8BD6-31840422546A}" type="presOf" srcId="{D18D9CB6-AD50-4638-A717-972EE675933E}" destId="{14BBCB01-5E79-4F59-9656-E6A752E0C9A0}" srcOrd="0" destOrd="0" presId="urn:microsoft.com/office/officeart/2005/8/layout/hierarchy4"/>
    <dgm:cxn modelId="{943B072D-298C-4629-98E6-4E27D25338ED}" srcId="{D093E8C4-93C9-4A25-8EE5-0C8DB48F0DBE}" destId="{DCF8EAA9-7BDE-471B-A6A7-1EDFCEA94D9F}" srcOrd="1" destOrd="0" parTransId="{F3E8A314-EA75-4787-B779-5846AD993DAB}" sibTransId="{70964C8D-5FBA-4010-8DA6-A5DAD62F99E9}"/>
    <dgm:cxn modelId="{4866AED6-7F04-48B9-9544-A8875DDDC411}" srcId="{D093E8C4-93C9-4A25-8EE5-0C8DB48F0DBE}" destId="{6C644C22-1CC1-42E1-83EC-F28F627FCBD8}" srcOrd="0" destOrd="0" parTransId="{0E11B20B-F01B-4284-A619-0301921BF10E}" sibTransId="{3513213E-DBC8-4299-BD71-9659DCBDE614}"/>
    <dgm:cxn modelId="{F5532BFA-9E5A-44C8-8F17-82248961C0F6}" type="presOf" srcId="{7BDB6CE3-360E-423F-A5C7-4D65756F09B3}" destId="{18179058-5BCA-4EE8-A728-F3099E53D458}" srcOrd="0" destOrd="0" presId="urn:microsoft.com/office/officeart/2005/8/layout/hierarchy4"/>
    <dgm:cxn modelId="{A6178516-E6B3-403A-B427-F302F6EFDBFD}" srcId="{D093E8C4-93C9-4A25-8EE5-0C8DB48F0DBE}" destId="{D18D9CB6-AD50-4638-A717-972EE675933E}" srcOrd="3" destOrd="0" parTransId="{39B33110-87FC-4F71-BDF0-A147FA0BAC48}" sibTransId="{6B641677-3781-472B-BA9E-C8E6B2724774}"/>
    <dgm:cxn modelId="{D48FF878-9590-4326-BD98-9AACE7F5229C}" type="presOf" srcId="{DCF8EAA9-7BDE-471B-A6A7-1EDFCEA94D9F}" destId="{4B2C785E-A349-40F3-B5D3-A5E51EE934F0}" srcOrd="0" destOrd="0" presId="urn:microsoft.com/office/officeart/2005/8/layout/hierarchy4"/>
    <dgm:cxn modelId="{A2E55FCE-F299-4402-ADB9-E62643C186AB}" srcId="{7BDB6CE3-360E-423F-A5C7-4D65756F09B3}" destId="{D093E8C4-93C9-4A25-8EE5-0C8DB48F0DBE}" srcOrd="0" destOrd="0" parTransId="{89B0577B-AC23-4E51-9D1F-34F4DED4121B}" sibTransId="{AD546B45-CAEC-4C2B-BBD3-524D0700D780}"/>
    <dgm:cxn modelId="{6C9BF00A-1AD0-4DE7-98AE-04348C6A8405}" type="presOf" srcId="{86574854-1908-4712-ADC0-DB492F0C05D7}" destId="{F075BE33-65A0-461F-8A52-70A53A673670}" srcOrd="0" destOrd="0" presId="urn:microsoft.com/office/officeart/2005/8/layout/hierarchy4"/>
    <dgm:cxn modelId="{76C55AA2-0466-41D6-8BA1-2FF837018981}" type="presParOf" srcId="{18179058-5BCA-4EE8-A728-F3099E53D458}" destId="{4C2D3B6A-AB1D-4A99-ACDA-78E4D3A2FEAE}" srcOrd="0" destOrd="0" presId="urn:microsoft.com/office/officeart/2005/8/layout/hierarchy4"/>
    <dgm:cxn modelId="{A8EAC12F-6D02-4880-BD3F-D9BB5F1AF92A}" type="presParOf" srcId="{4C2D3B6A-AB1D-4A99-ACDA-78E4D3A2FEAE}" destId="{B7FD2692-9790-44F2-A18C-57933DB3776B}" srcOrd="0" destOrd="0" presId="urn:microsoft.com/office/officeart/2005/8/layout/hierarchy4"/>
    <dgm:cxn modelId="{3DC6F6A1-5E71-458C-B351-57F84F14B89C}" type="presParOf" srcId="{4C2D3B6A-AB1D-4A99-ACDA-78E4D3A2FEAE}" destId="{25BF3AEB-35E3-4EF0-8DE2-5FD6C9FF1C0B}" srcOrd="1" destOrd="0" presId="urn:microsoft.com/office/officeart/2005/8/layout/hierarchy4"/>
    <dgm:cxn modelId="{B9D96CBD-6638-4432-9238-5EFA36502D60}" type="presParOf" srcId="{4C2D3B6A-AB1D-4A99-ACDA-78E4D3A2FEAE}" destId="{AC6C990F-642C-4272-96BC-371F14F445D3}" srcOrd="2" destOrd="0" presId="urn:microsoft.com/office/officeart/2005/8/layout/hierarchy4"/>
    <dgm:cxn modelId="{610F3CDE-7A37-4762-8CA5-AA1AE91F4D32}" type="presParOf" srcId="{AC6C990F-642C-4272-96BC-371F14F445D3}" destId="{2736A62B-74A5-4AE7-9F11-B3824A7B74D1}" srcOrd="0" destOrd="0" presId="urn:microsoft.com/office/officeart/2005/8/layout/hierarchy4"/>
    <dgm:cxn modelId="{8F9A92D8-95B4-4F92-940E-C32AD24001B1}" type="presParOf" srcId="{2736A62B-74A5-4AE7-9F11-B3824A7B74D1}" destId="{F51C1CDF-9F21-4A79-AFDA-D4DC165EB031}" srcOrd="0" destOrd="0" presId="urn:microsoft.com/office/officeart/2005/8/layout/hierarchy4"/>
    <dgm:cxn modelId="{6AB3DA78-78BD-4D80-AA68-1DB27C238668}" type="presParOf" srcId="{2736A62B-74A5-4AE7-9F11-B3824A7B74D1}" destId="{205216C6-9865-4176-A886-891E4E75BD4C}" srcOrd="1" destOrd="0" presId="urn:microsoft.com/office/officeart/2005/8/layout/hierarchy4"/>
    <dgm:cxn modelId="{FB12EB45-AD68-4CCC-9F0C-85C731FE7D18}" type="presParOf" srcId="{AC6C990F-642C-4272-96BC-371F14F445D3}" destId="{BD1823F7-0F91-4363-8B85-6AD88A870D9C}" srcOrd="1" destOrd="0" presId="urn:microsoft.com/office/officeart/2005/8/layout/hierarchy4"/>
    <dgm:cxn modelId="{F78546A0-FCA6-4B32-BD6F-6C52AF3626CB}" type="presParOf" srcId="{AC6C990F-642C-4272-96BC-371F14F445D3}" destId="{785941AC-EA0A-43F2-A771-3CAF9185183B}" srcOrd="2" destOrd="0" presId="urn:microsoft.com/office/officeart/2005/8/layout/hierarchy4"/>
    <dgm:cxn modelId="{385B4238-E72C-4822-8957-B79928AD8508}" type="presParOf" srcId="{785941AC-EA0A-43F2-A771-3CAF9185183B}" destId="{4B2C785E-A349-40F3-B5D3-A5E51EE934F0}" srcOrd="0" destOrd="0" presId="urn:microsoft.com/office/officeart/2005/8/layout/hierarchy4"/>
    <dgm:cxn modelId="{4EE9BF2B-0E30-4070-ADBB-5832D1866E71}" type="presParOf" srcId="{785941AC-EA0A-43F2-A771-3CAF9185183B}" destId="{268FEF97-BE10-439E-BBB1-6D4C4174B6F5}" srcOrd="1" destOrd="0" presId="urn:microsoft.com/office/officeart/2005/8/layout/hierarchy4"/>
    <dgm:cxn modelId="{39D72C13-F7B9-435D-915C-53268633AACE}" type="presParOf" srcId="{AC6C990F-642C-4272-96BC-371F14F445D3}" destId="{DF9FE086-3DE1-4D77-87CC-8E0233D68085}" srcOrd="3" destOrd="0" presId="urn:microsoft.com/office/officeart/2005/8/layout/hierarchy4"/>
    <dgm:cxn modelId="{3251D838-6355-4602-9C66-55CE865837CA}" type="presParOf" srcId="{AC6C990F-642C-4272-96BC-371F14F445D3}" destId="{97956BB7-D598-4401-9E4F-0F8324B2D640}" srcOrd="4" destOrd="0" presId="urn:microsoft.com/office/officeart/2005/8/layout/hierarchy4"/>
    <dgm:cxn modelId="{A8219711-2A45-48D5-BF4F-04529E6B7AFA}" type="presParOf" srcId="{97956BB7-D598-4401-9E4F-0F8324B2D640}" destId="{F075BE33-65A0-461F-8A52-70A53A673670}" srcOrd="0" destOrd="0" presId="urn:microsoft.com/office/officeart/2005/8/layout/hierarchy4"/>
    <dgm:cxn modelId="{BB7CBE0F-521E-4465-B4F3-A5270FC0D680}" type="presParOf" srcId="{97956BB7-D598-4401-9E4F-0F8324B2D640}" destId="{4104AB65-72C0-49F4-8BBF-96A00D1B62C2}" srcOrd="1" destOrd="0" presId="urn:microsoft.com/office/officeart/2005/8/layout/hierarchy4"/>
    <dgm:cxn modelId="{BF2E7841-2173-454B-AB4E-BEFEC9F3FC8D}" type="presParOf" srcId="{AC6C990F-642C-4272-96BC-371F14F445D3}" destId="{FDEE2812-76C0-4DAC-8E94-573C3ACBAD18}" srcOrd="5" destOrd="0" presId="urn:microsoft.com/office/officeart/2005/8/layout/hierarchy4"/>
    <dgm:cxn modelId="{2CF10922-0973-47AA-8F79-1EB1D6E22341}" type="presParOf" srcId="{AC6C990F-642C-4272-96BC-371F14F445D3}" destId="{EFD1FB7D-8910-46AC-9FED-AB9EDEBF784D}" srcOrd="6" destOrd="0" presId="urn:microsoft.com/office/officeart/2005/8/layout/hierarchy4"/>
    <dgm:cxn modelId="{809F321B-DE2F-4E01-AA25-B370EFC2F8AB}" type="presParOf" srcId="{EFD1FB7D-8910-46AC-9FED-AB9EDEBF784D}" destId="{14BBCB01-5E79-4F59-9656-E6A752E0C9A0}" srcOrd="0" destOrd="0" presId="urn:microsoft.com/office/officeart/2005/8/layout/hierarchy4"/>
    <dgm:cxn modelId="{21173665-9225-45F2-8288-47A59B3BFCF3}" type="presParOf" srcId="{EFD1FB7D-8910-46AC-9FED-AB9EDEBF784D}" destId="{970741D5-AFD1-4D0C-9BA0-0841883FB91F}" srcOrd="1" destOrd="0" presId="urn:microsoft.com/office/officeart/2005/8/layout/hierarchy4"/>
  </dgm:cxnLst>
  <dgm:bg>
    <a:noFill/>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ata3.xml><?xml version="1.0" encoding="utf-8"?>
<dgm:dataModel xmlns:dgm="http://schemas.openxmlformats.org/drawingml/2006/diagram" xmlns:a="http://schemas.openxmlformats.org/drawingml/2006/main">
  <dgm:ptLst>
    <dgm:pt modelId="{B3EA0726-E268-42B0-B9C4-1C13BDD7B568}"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en-US"/>
        </a:p>
      </dgm:t>
    </dgm:pt>
    <dgm:pt modelId="{EFEC418E-A486-4136-90D4-3F401D822FBD}">
      <dgm:prSet phldrT="[Text]" custT="1"/>
      <dgm:spPr/>
      <dgm:t>
        <a:bodyPr/>
        <a:lstStyle/>
        <a:p>
          <a:r>
            <a:rPr lang="en-US" sz="2000" b="1" dirty="0"/>
            <a:t>Framework of policies at federal level to create supportive environments for nurturing care and strengthening of coordination at the federal level </a:t>
          </a:r>
        </a:p>
      </dgm:t>
    </dgm:pt>
    <dgm:pt modelId="{135C7C82-84A7-45E1-8DBC-28A9D58E43E8}" type="parTrans" cxnId="{1BA17FFB-1C7F-4761-B16F-A9DCAD4D17DA}">
      <dgm:prSet/>
      <dgm:spPr/>
      <dgm:t>
        <a:bodyPr/>
        <a:lstStyle/>
        <a:p>
          <a:endParaRPr lang="en-US"/>
        </a:p>
      </dgm:t>
    </dgm:pt>
    <dgm:pt modelId="{001AEC67-B4DB-4926-B7D9-1D7493F908AA}" type="sibTrans" cxnId="{1BA17FFB-1C7F-4761-B16F-A9DCAD4D17DA}">
      <dgm:prSet/>
      <dgm:spPr/>
      <dgm:t>
        <a:bodyPr/>
        <a:lstStyle/>
        <a:p>
          <a:endParaRPr lang="en-US"/>
        </a:p>
      </dgm:t>
    </dgm:pt>
    <dgm:pt modelId="{737C029A-3E46-4AAC-970F-74998118B2F0}">
      <dgm:prSet phldrT="[Text]" custT="1"/>
      <dgm:spPr/>
      <dgm:t>
        <a:bodyPr/>
        <a:lstStyle/>
        <a:p>
          <a:r>
            <a:rPr lang="en-US" sz="1800" b="1" dirty="0"/>
            <a:t>Building capacity at the federal and provincial level to promote early childhood development through existing health, nutrition, education, and social services</a:t>
          </a:r>
        </a:p>
      </dgm:t>
    </dgm:pt>
    <dgm:pt modelId="{6D577258-0937-4C9A-BECC-AF5EE6E2EA65}" type="parTrans" cxnId="{CA18E9B1-B1D4-4A05-A994-2981E3544341}">
      <dgm:prSet/>
      <dgm:spPr/>
      <dgm:t>
        <a:bodyPr/>
        <a:lstStyle/>
        <a:p>
          <a:endParaRPr lang="en-US"/>
        </a:p>
      </dgm:t>
    </dgm:pt>
    <dgm:pt modelId="{1BAF4316-6493-4227-8F5A-195DD82C0ED0}" type="sibTrans" cxnId="{CA18E9B1-B1D4-4A05-A994-2981E3544341}">
      <dgm:prSet/>
      <dgm:spPr/>
      <dgm:t>
        <a:bodyPr/>
        <a:lstStyle/>
        <a:p>
          <a:endParaRPr lang="en-US"/>
        </a:p>
      </dgm:t>
    </dgm:pt>
    <dgm:pt modelId="{5F605AF9-3214-4C40-B5FC-D1FCEBF7EF6D}">
      <dgm:prSet phldrT="[Text]" custT="1"/>
      <dgm:spPr/>
      <dgm:t>
        <a:bodyPr/>
        <a:lstStyle/>
        <a:p>
          <a:r>
            <a:rPr lang="en-US" sz="2000" b="1" dirty="0"/>
            <a:t>Establishing systems for measurement and accountability for early childhood development services</a:t>
          </a:r>
        </a:p>
      </dgm:t>
    </dgm:pt>
    <dgm:pt modelId="{4A04950E-A91F-476F-B32A-779E4A4FB3F2}" type="parTrans" cxnId="{07BDD591-CB82-4FB6-8122-BFED57DDB6C0}">
      <dgm:prSet/>
      <dgm:spPr/>
      <dgm:t>
        <a:bodyPr/>
        <a:lstStyle/>
        <a:p>
          <a:endParaRPr lang="en-US"/>
        </a:p>
      </dgm:t>
    </dgm:pt>
    <dgm:pt modelId="{98C6BD04-D5DF-405C-B402-EE246BC4ECDB}" type="sibTrans" cxnId="{07BDD591-CB82-4FB6-8122-BFED57DDB6C0}">
      <dgm:prSet/>
      <dgm:spPr/>
      <dgm:t>
        <a:bodyPr/>
        <a:lstStyle/>
        <a:p>
          <a:endParaRPr lang="en-US"/>
        </a:p>
      </dgm:t>
    </dgm:pt>
    <dgm:pt modelId="{0B19AA9C-0838-49E3-82A8-FE951189D93D}">
      <dgm:prSet custT="1"/>
      <dgm:spPr/>
      <dgm:t>
        <a:bodyPr/>
        <a:lstStyle/>
        <a:p>
          <a:r>
            <a:rPr lang="en-US" sz="2000" b="1" dirty="0"/>
            <a:t>Increasing research, knowledge creation, advocacy and communication</a:t>
          </a:r>
        </a:p>
      </dgm:t>
    </dgm:pt>
    <dgm:pt modelId="{A8291D6B-D404-49AA-BF4A-C3957CBBA236}" type="parTrans" cxnId="{344067E0-120B-40EE-B1DE-2869DBF8ECEE}">
      <dgm:prSet/>
      <dgm:spPr/>
      <dgm:t>
        <a:bodyPr/>
        <a:lstStyle/>
        <a:p>
          <a:endParaRPr lang="en-US"/>
        </a:p>
      </dgm:t>
    </dgm:pt>
    <dgm:pt modelId="{B6055C82-A8F1-4866-AFB3-292C640A993A}" type="sibTrans" cxnId="{344067E0-120B-40EE-B1DE-2869DBF8ECEE}">
      <dgm:prSet/>
      <dgm:spPr/>
      <dgm:t>
        <a:bodyPr/>
        <a:lstStyle/>
        <a:p>
          <a:endParaRPr lang="en-US"/>
        </a:p>
      </dgm:t>
    </dgm:pt>
    <dgm:pt modelId="{9A9599A1-47A8-4517-8C0D-174C9007F813}">
      <dgm:prSet custT="1"/>
      <dgm:spPr/>
      <dgm:t>
        <a:bodyPr/>
        <a:lstStyle/>
        <a:p>
          <a:r>
            <a:rPr lang="en-US" sz="2000" b="1" dirty="0"/>
            <a:t>Provinces to align their provincial ECD policies to federal policies </a:t>
          </a:r>
        </a:p>
      </dgm:t>
    </dgm:pt>
    <dgm:pt modelId="{58B62C82-1962-499D-B4D4-114591EF653B}" type="parTrans" cxnId="{95FAFEE8-A6BD-4E90-8A1F-5413836296BA}">
      <dgm:prSet/>
      <dgm:spPr/>
      <dgm:t>
        <a:bodyPr/>
        <a:lstStyle/>
        <a:p>
          <a:endParaRPr lang="en-US"/>
        </a:p>
      </dgm:t>
    </dgm:pt>
    <dgm:pt modelId="{B3ABA66A-68E1-438F-819C-90CDB0159F3A}" type="sibTrans" cxnId="{95FAFEE8-A6BD-4E90-8A1F-5413836296BA}">
      <dgm:prSet/>
      <dgm:spPr/>
      <dgm:t>
        <a:bodyPr/>
        <a:lstStyle/>
        <a:p>
          <a:endParaRPr lang="en-US"/>
        </a:p>
      </dgm:t>
    </dgm:pt>
    <dgm:pt modelId="{430AD85B-D6B8-4736-A5E7-7DCCB8682586}" type="pres">
      <dgm:prSet presAssocID="{B3EA0726-E268-42B0-B9C4-1C13BDD7B568}" presName="Name0" presStyleCnt="0">
        <dgm:presLayoutVars>
          <dgm:chMax val="7"/>
          <dgm:chPref val="7"/>
          <dgm:dir/>
        </dgm:presLayoutVars>
      </dgm:prSet>
      <dgm:spPr/>
      <dgm:t>
        <a:bodyPr/>
        <a:lstStyle/>
        <a:p>
          <a:endParaRPr lang="en-US"/>
        </a:p>
      </dgm:t>
    </dgm:pt>
    <dgm:pt modelId="{3B117B47-D726-4353-B498-BEB541B2F000}" type="pres">
      <dgm:prSet presAssocID="{B3EA0726-E268-42B0-B9C4-1C13BDD7B568}" presName="Name1" presStyleCnt="0"/>
      <dgm:spPr/>
    </dgm:pt>
    <dgm:pt modelId="{38D26DF2-DD21-4625-BD43-AC9EE7AD0A7F}" type="pres">
      <dgm:prSet presAssocID="{B3EA0726-E268-42B0-B9C4-1C13BDD7B568}" presName="cycle" presStyleCnt="0"/>
      <dgm:spPr/>
    </dgm:pt>
    <dgm:pt modelId="{2AE60D9C-592B-478C-932C-04D228133734}" type="pres">
      <dgm:prSet presAssocID="{B3EA0726-E268-42B0-B9C4-1C13BDD7B568}" presName="srcNode" presStyleLbl="node1" presStyleIdx="0" presStyleCnt="5"/>
      <dgm:spPr/>
    </dgm:pt>
    <dgm:pt modelId="{E348878B-B8E1-4396-95B7-0E03C22DA981}" type="pres">
      <dgm:prSet presAssocID="{B3EA0726-E268-42B0-B9C4-1C13BDD7B568}" presName="conn" presStyleLbl="parChTrans1D2" presStyleIdx="0" presStyleCnt="1"/>
      <dgm:spPr/>
      <dgm:t>
        <a:bodyPr/>
        <a:lstStyle/>
        <a:p>
          <a:endParaRPr lang="en-US"/>
        </a:p>
      </dgm:t>
    </dgm:pt>
    <dgm:pt modelId="{FDC534E0-5BF7-4580-8BBA-F00BBD335592}" type="pres">
      <dgm:prSet presAssocID="{B3EA0726-E268-42B0-B9C4-1C13BDD7B568}" presName="extraNode" presStyleLbl="node1" presStyleIdx="0" presStyleCnt="5"/>
      <dgm:spPr/>
    </dgm:pt>
    <dgm:pt modelId="{F9891DAF-6228-4BEC-B535-A059DA5E8FDC}" type="pres">
      <dgm:prSet presAssocID="{B3EA0726-E268-42B0-B9C4-1C13BDD7B568}" presName="dstNode" presStyleLbl="node1" presStyleIdx="0" presStyleCnt="5"/>
      <dgm:spPr/>
    </dgm:pt>
    <dgm:pt modelId="{FA212BDC-67C2-4C1E-AD44-6983A28FC707}" type="pres">
      <dgm:prSet presAssocID="{EFEC418E-A486-4136-90D4-3F401D822FBD}" presName="text_1" presStyleLbl="node1" presStyleIdx="0" presStyleCnt="5" custScaleY="132529">
        <dgm:presLayoutVars>
          <dgm:bulletEnabled val="1"/>
        </dgm:presLayoutVars>
      </dgm:prSet>
      <dgm:spPr/>
      <dgm:t>
        <a:bodyPr/>
        <a:lstStyle/>
        <a:p>
          <a:endParaRPr lang="en-US"/>
        </a:p>
      </dgm:t>
    </dgm:pt>
    <dgm:pt modelId="{189CED9A-6DCE-4A35-A863-773B454379B4}" type="pres">
      <dgm:prSet presAssocID="{EFEC418E-A486-4136-90D4-3F401D822FBD}" presName="accent_1" presStyleCnt="0"/>
      <dgm:spPr/>
    </dgm:pt>
    <dgm:pt modelId="{B0147226-728F-4E97-A65F-AC7305011619}" type="pres">
      <dgm:prSet presAssocID="{EFEC418E-A486-4136-90D4-3F401D822FBD}" presName="accentRepeatNode" presStyleLbl="solidFgAcc1" presStyleIdx="0" presStyleCnt="5"/>
      <dgm:spPr/>
    </dgm:pt>
    <dgm:pt modelId="{66B3AAD5-8420-4B33-AB67-8AD592C67A9A}" type="pres">
      <dgm:prSet presAssocID="{9A9599A1-47A8-4517-8C0D-174C9007F813}" presName="text_2" presStyleLbl="node1" presStyleIdx="1" presStyleCnt="5">
        <dgm:presLayoutVars>
          <dgm:bulletEnabled val="1"/>
        </dgm:presLayoutVars>
      </dgm:prSet>
      <dgm:spPr/>
      <dgm:t>
        <a:bodyPr/>
        <a:lstStyle/>
        <a:p>
          <a:endParaRPr lang="en-US"/>
        </a:p>
      </dgm:t>
    </dgm:pt>
    <dgm:pt modelId="{24CD46CA-A914-4673-8A5B-A67A57F77953}" type="pres">
      <dgm:prSet presAssocID="{9A9599A1-47A8-4517-8C0D-174C9007F813}" presName="accent_2" presStyleCnt="0"/>
      <dgm:spPr/>
    </dgm:pt>
    <dgm:pt modelId="{1FB38D58-1550-4719-8CBC-B50BB4F5B798}" type="pres">
      <dgm:prSet presAssocID="{9A9599A1-47A8-4517-8C0D-174C9007F813}" presName="accentRepeatNode" presStyleLbl="solidFgAcc1" presStyleIdx="1" presStyleCnt="5"/>
      <dgm:spPr/>
    </dgm:pt>
    <dgm:pt modelId="{E9C33440-429D-4416-9465-438CE4EF946E}" type="pres">
      <dgm:prSet presAssocID="{737C029A-3E46-4AAC-970F-74998118B2F0}" presName="text_3" presStyleLbl="node1" presStyleIdx="2" presStyleCnt="5" custScaleY="123510">
        <dgm:presLayoutVars>
          <dgm:bulletEnabled val="1"/>
        </dgm:presLayoutVars>
      </dgm:prSet>
      <dgm:spPr/>
      <dgm:t>
        <a:bodyPr/>
        <a:lstStyle/>
        <a:p>
          <a:endParaRPr lang="en-US"/>
        </a:p>
      </dgm:t>
    </dgm:pt>
    <dgm:pt modelId="{33104FF9-5E45-488B-87A1-A6D8DA9AC928}" type="pres">
      <dgm:prSet presAssocID="{737C029A-3E46-4AAC-970F-74998118B2F0}" presName="accent_3" presStyleCnt="0"/>
      <dgm:spPr/>
    </dgm:pt>
    <dgm:pt modelId="{D794B8C3-0CA5-4DF3-985D-BD811A606A2B}" type="pres">
      <dgm:prSet presAssocID="{737C029A-3E46-4AAC-970F-74998118B2F0}" presName="accentRepeatNode" presStyleLbl="solidFgAcc1" presStyleIdx="2" presStyleCnt="5"/>
      <dgm:spPr/>
    </dgm:pt>
    <dgm:pt modelId="{0F4F2C1E-17FE-45AA-999E-E04C3923AD11}" type="pres">
      <dgm:prSet presAssocID="{0B19AA9C-0838-49E3-82A8-FE951189D93D}" presName="text_4" presStyleLbl="node1" presStyleIdx="3" presStyleCnt="5">
        <dgm:presLayoutVars>
          <dgm:bulletEnabled val="1"/>
        </dgm:presLayoutVars>
      </dgm:prSet>
      <dgm:spPr/>
      <dgm:t>
        <a:bodyPr/>
        <a:lstStyle/>
        <a:p>
          <a:endParaRPr lang="en-US"/>
        </a:p>
      </dgm:t>
    </dgm:pt>
    <dgm:pt modelId="{1C967309-8B9A-4E51-AFAD-EE930CB8BF73}" type="pres">
      <dgm:prSet presAssocID="{0B19AA9C-0838-49E3-82A8-FE951189D93D}" presName="accent_4" presStyleCnt="0"/>
      <dgm:spPr/>
    </dgm:pt>
    <dgm:pt modelId="{28D6E874-6F87-4775-AC15-8A5BD0D70277}" type="pres">
      <dgm:prSet presAssocID="{0B19AA9C-0838-49E3-82A8-FE951189D93D}" presName="accentRepeatNode" presStyleLbl="solidFgAcc1" presStyleIdx="3" presStyleCnt="5"/>
      <dgm:spPr/>
    </dgm:pt>
    <dgm:pt modelId="{A97F1BA4-DC93-4649-B01B-8517E266EB40}" type="pres">
      <dgm:prSet presAssocID="{5F605AF9-3214-4C40-B5FC-D1FCEBF7EF6D}" presName="text_5" presStyleLbl="node1" presStyleIdx="4" presStyleCnt="5">
        <dgm:presLayoutVars>
          <dgm:bulletEnabled val="1"/>
        </dgm:presLayoutVars>
      </dgm:prSet>
      <dgm:spPr/>
      <dgm:t>
        <a:bodyPr/>
        <a:lstStyle/>
        <a:p>
          <a:endParaRPr lang="en-US"/>
        </a:p>
      </dgm:t>
    </dgm:pt>
    <dgm:pt modelId="{3744FAC0-0DCE-4A84-888B-922396BF55ED}" type="pres">
      <dgm:prSet presAssocID="{5F605AF9-3214-4C40-B5FC-D1FCEBF7EF6D}" presName="accent_5" presStyleCnt="0"/>
      <dgm:spPr/>
    </dgm:pt>
    <dgm:pt modelId="{9475F5F2-BE5E-405C-9D79-36677AB2B987}" type="pres">
      <dgm:prSet presAssocID="{5F605AF9-3214-4C40-B5FC-D1FCEBF7EF6D}" presName="accentRepeatNode" presStyleLbl="solidFgAcc1" presStyleIdx="4" presStyleCnt="5"/>
      <dgm:spPr/>
    </dgm:pt>
  </dgm:ptLst>
  <dgm:cxnLst>
    <dgm:cxn modelId="{07BDD591-CB82-4FB6-8122-BFED57DDB6C0}" srcId="{B3EA0726-E268-42B0-B9C4-1C13BDD7B568}" destId="{5F605AF9-3214-4C40-B5FC-D1FCEBF7EF6D}" srcOrd="4" destOrd="0" parTransId="{4A04950E-A91F-476F-B32A-779E4A4FB3F2}" sibTransId="{98C6BD04-D5DF-405C-B402-EE246BC4ECDB}"/>
    <dgm:cxn modelId="{9C3FA498-283C-48FF-BE1C-98849CF9A448}" type="presOf" srcId="{9A9599A1-47A8-4517-8C0D-174C9007F813}" destId="{66B3AAD5-8420-4B33-AB67-8AD592C67A9A}" srcOrd="0" destOrd="0" presId="urn:microsoft.com/office/officeart/2008/layout/VerticalCurvedList"/>
    <dgm:cxn modelId="{1BA17FFB-1C7F-4761-B16F-A9DCAD4D17DA}" srcId="{B3EA0726-E268-42B0-B9C4-1C13BDD7B568}" destId="{EFEC418E-A486-4136-90D4-3F401D822FBD}" srcOrd="0" destOrd="0" parTransId="{135C7C82-84A7-45E1-8DBC-28A9D58E43E8}" sibTransId="{001AEC67-B4DB-4926-B7D9-1D7493F908AA}"/>
    <dgm:cxn modelId="{13012684-C913-4D59-8612-FB805B54B23E}" type="presOf" srcId="{EFEC418E-A486-4136-90D4-3F401D822FBD}" destId="{FA212BDC-67C2-4C1E-AD44-6983A28FC707}" srcOrd="0" destOrd="0" presId="urn:microsoft.com/office/officeart/2008/layout/VerticalCurvedList"/>
    <dgm:cxn modelId="{0D8A86D1-07F5-4EBC-A727-C46875D7DE4D}" type="presOf" srcId="{737C029A-3E46-4AAC-970F-74998118B2F0}" destId="{E9C33440-429D-4416-9465-438CE4EF946E}" srcOrd="0" destOrd="0" presId="urn:microsoft.com/office/officeart/2008/layout/VerticalCurvedList"/>
    <dgm:cxn modelId="{2FAA1D39-E381-4E87-9D0C-EB051F4C4488}" type="presOf" srcId="{5F605AF9-3214-4C40-B5FC-D1FCEBF7EF6D}" destId="{A97F1BA4-DC93-4649-B01B-8517E266EB40}" srcOrd="0" destOrd="0" presId="urn:microsoft.com/office/officeart/2008/layout/VerticalCurvedList"/>
    <dgm:cxn modelId="{98EA198A-E1F4-4237-AE1F-D6D4643539F8}" type="presOf" srcId="{0B19AA9C-0838-49E3-82A8-FE951189D93D}" destId="{0F4F2C1E-17FE-45AA-999E-E04C3923AD11}" srcOrd="0" destOrd="0" presId="urn:microsoft.com/office/officeart/2008/layout/VerticalCurvedList"/>
    <dgm:cxn modelId="{95FAFEE8-A6BD-4E90-8A1F-5413836296BA}" srcId="{B3EA0726-E268-42B0-B9C4-1C13BDD7B568}" destId="{9A9599A1-47A8-4517-8C0D-174C9007F813}" srcOrd="1" destOrd="0" parTransId="{58B62C82-1962-499D-B4D4-114591EF653B}" sibTransId="{B3ABA66A-68E1-438F-819C-90CDB0159F3A}"/>
    <dgm:cxn modelId="{CA18E9B1-B1D4-4A05-A994-2981E3544341}" srcId="{B3EA0726-E268-42B0-B9C4-1C13BDD7B568}" destId="{737C029A-3E46-4AAC-970F-74998118B2F0}" srcOrd="2" destOrd="0" parTransId="{6D577258-0937-4C9A-BECC-AF5EE6E2EA65}" sibTransId="{1BAF4316-6493-4227-8F5A-195DD82C0ED0}"/>
    <dgm:cxn modelId="{EB0EE3B4-BD5B-4D39-B989-83B0DD6DEE6B}" type="presOf" srcId="{B3EA0726-E268-42B0-B9C4-1C13BDD7B568}" destId="{430AD85B-D6B8-4736-A5E7-7DCCB8682586}" srcOrd="0" destOrd="0" presId="urn:microsoft.com/office/officeart/2008/layout/VerticalCurvedList"/>
    <dgm:cxn modelId="{0492A050-9EBA-4812-A613-97D3937C4322}" type="presOf" srcId="{001AEC67-B4DB-4926-B7D9-1D7493F908AA}" destId="{E348878B-B8E1-4396-95B7-0E03C22DA981}" srcOrd="0" destOrd="0" presId="urn:microsoft.com/office/officeart/2008/layout/VerticalCurvedList"/>
    <dgm:cxn modelId="{344067E0-120B-40EE-B1DE-2869DBF8ECEE}" srcId="{B3EA0726-E268-42B0-B9C4-1C13BDD7B568}" destId="{0B19AA9C-0838-49E3-82A8-FE951189D93D}" srcOrd="3" destOrd="0" parTransId="{A8291D6B-D404-49AA-BF4A-C3957CBBA236}" sibTransId="{B6055C82-A8F1-4866-AFB3-292C640A993A}"/>
    <dgm:cxn modelId="{E5FE6D1F-74BD-42B6-B388-919FA552535E}" type="presParOf" srcId="{430AD85B-D6B8-4736-A5E7-7DCCB8682586}" destId="{3B117B47-D726-4353-B498-BEB541B2F000}" srcOrd="0" destOrd="0" presId="urn:microsoft.com/office/officeart/2008/layout/VerticalCurvedList"/>
    <dgm:cxn modelId="{360BE4B1-A9E7-43BD-9D62-9E0A13FBAA16}" type="presParOf" srcId="{3B117B47-D726-4353-B498-BEB541B2F000}" destId="{38D26DF2-DD21-4625-BD43-AC9EE7AD0A7F}" srcOrd="0" destOrd="0" presId="urn:microsoft.com/office/officeart/2008/layout/VerticalCurvedList"/>
    <dgm:cxn modelId="{5D9360E0-26BA-43B7-97C2-C4FBFDC0F943}" type="presParOf" srcId="{38D26DF2-DD21-4625-BD43-AC9EE7AD0A7F}" destId="{2AE60D9C-592B-478C-932C-04D228133734}" srcOrd="0" destOrd="0" presId="urn:microsoft.com/office/officeart/2008/layout/VerticalCurvedList"/>
    <dgm:cxn modelId="{4E5AA119-45D0-4108-9332-84A2BA56D048}" type="presParOf" srcId="{38D26DF2-DD21-4625-BD43-AC9EE7AD0A7F}" destId="{E348878B-B8E1-4396-95B7-0E03C22DA981}" srcOrd="1" destOrd="0" presId="urn:microsoft.com/office/officeart/2008/layout/VerticalCurvedList"/>
    <dgm:cxn modelId="{61E118B1-7C75-44E8-AE01-001FAB79692B}" type="presParOf" srcId="{38D26DF2-DD21-4625-BD43-AC9EE7AD0A7F}" destId="{FDC534E0-5BF7-4580-8BBA-F00BBD335592}" srcOrd="2" destOrd="0" presId="urn:microsoft.com/office/officeart/2008/layout/VerticalCurvedList"/>
    <dgm:cxn modelId="{DAA9BE52-D24F-46B1-AC16-231396F47668}" type="presParOf" srcId="{38D26DF2-DD21-4625-BD43-AC9EE7AD0A7F}" destId="{F9891DAF-6228-4BEC-B535-A059DA5E8FDC}" srcOrd="3" destOrd="0" presId="urn:microsoft.com/office/officeart/2008/layout/VerticalCurvedList"/>
    <dgm:cxn modelId="{054A9E77-E2F4-470A-912B-A86D3FD3DED8}" type="presParOf" srcId="{3B117B47-D726-4353-B498-BEB541B2F000}" destId="{FA212BDC-67C2-4C1E-AD44-6983A28FC707}" srcOrd="1" destOrd="0" presId="urn:microsoft.com/office/officeart/2008/layout/VerticalCurvedList"/>
    <dgm:cxn modelId="{AC2DD1C3-741F-4314-BB30-FA81608D4BBF}" type="presParOf" srcId="{3B117B47-D726-4353-B498-BEB541B2F000}" destId="{189CED9A-6DCE-4A35-A863-773B454379B4}" srcOrd="2" destOrd="0" presId="urn:microsoft.com/office/officeart/2008/layout/VerticalCurvedList"/>
    <dgm:cxn modelId="{59E48CDB-1DFE-4879-A573-BC20F5C448D8}" type="presParOf" srcId="{189CED9A-6DCE-4A35-A863-773B454379B4}" destId="{B0147226-728F-4E97-A65F-AC7305011619}" srcOrd="0" destOrd="0" presId="urn:microsoft.com/office/officeart/2008/layout/VerticalCurvedList"/>
    <dgm:cxn modelId="{4A8ADFD3-256A-471B-A8B4-DD11ECBCC8CA}" type="presParOf" srcId="{3B117B47-D726-4353-B498-BEB541B2F000}" destId="{66B3AAD5-8420-4B33-AB67-8AD592C67A9A}" srcOrd="3" destOrd="0" presId="urn:microsoft.com/office/officeart/2008/layout/VerticalCurvedList"/>
    <dgm:cxn modelId="{31A4E8D2-F5A8-4DE5-8ECD-79628C53FFC9}" type="presParOf" srcId="{3B117B47-D726-4353-B498-BEB541B2F000}" destId="{24CD46CA-A914-4673-8A5B-A67A57F77953}" srcOrd="4" destOrd="0" presId="urn:microsoft.com/office/officeart/2008/layout/VerticalCurvedList"/>
    <dgm:cxn modelId="{89714CFA-6097-4FAF-A5B1-C9AF85872E42}" type="presParOf" srcId="{24CD46CA-A914-4673-8A5B-A67A57F77953}" destId="{1FB38D58-1550-4719-8CBC-B50BB4F5B798}" srcOrd="0" destOrd="0" presId="urn:microsoft.com/office/officeart/2008/layout/VerticalCurvedList"/>
    <dgm:cxn modelId="{7CCD72CA-55EB-4532-A857-017C8DBAB391}" type="presParOf" srcId="{3B117B47-D726-4353-B498-BEB541B2F000}" destId="{E9C33440-429D-4416-9465-438CE4EF946E}" srcOrd="5" destOrd="0" presId="urn:microsoft.com/office/officeart/2008/layout/VerticalCurvedList"/>
    <dgm:cxn modelId="{DBCD52CE-6FE5-47E0-9D12-649C8F4001E6}" type="presParOf" srcId="{3B117B47-D726-4353-B498-BEB541B2F000}" destId="{33104FF9-5E45-488B-87A1-A6D8DA9AC928}" srcOrd="6" destOrd="0" presId="urn:microsoft.com/office/officeart/2008/layout/VerticalCurvedList"/>
    <dgm:cxn modelId="{546D3412-B694-4734-95B9-E3FC5988B8B6}" type="presParOf" srcId="{33104FF9-5E45-488B-87A1-A6D8DA9AC928}" destId="{D794B8C3-0CA5-4DF3-985D-BD811A606A2B}" srcOrd="0" destOrd="0" presId="urn:microsoft.com/office/officeart/2008/layout/VerticalCurvedList"/>
    <dgm:cxn modelId="{6992F069-58F2-4862-A61A-0AAE94ED6EA6}" type="presParOf" srcId="{3B117B47-D726-4353-B498-BEB541B2F000}" destId="{0F4F2C1E-17FE-45AA-999E-E04C3923AD11}" srcOrd="7" destOrd="0" presId="urn:microsoft.com/office/officeart/2008/layout/VerticalCurvedList"/>
    <dgm:cxn modelId="{AE137D26-A29E-4E54-B4B7-A460299FF704}" type="presParOf" srcId="{3B117B47-D726-4353-B498-BEB541B2F000}" destId="{1C967309-8B9A-4E51-AFAD-EE930CB8BF73}" srcOrd="8" destOrd="0" presId="urn:microsoft.com/office/officeart/2008/layout/VerticalCurvedList"/>
    <dgm:cxn modelId="{B5734605-3E76-4F71-B015-5E83B09CC386}" type="presParOf" srcId="{1C967309-8B9A-4E51-AFAD-EE930CB8BF73}" destId="{28D6E874-6F87-4775-AC15-8A5BD0D70277}" srcOrd="0" destOrd="0" presId="urn:microsoft.com/office/officeart/2008/layout/VerticalCurvedList"/>
    <dgm:cxn modelId="{B47589B0-6872-4F4E-A0EF-88A3B8117FB6}" type="presParOf" srcId="{3B117B47-D726-4353-B498-BEB541B2F000}" destId="{A97F1BA4-DC93-4649-B01B-8517E266EB40}" srcOrd="9" destOrd="0" presId="urn:microsoft.com/office/officeart/2008/layout/VerticalCurvedList"/>
    <dgm:cxn modelId="{7252E1E2-C0D1-43BA-9141-5C7C1399ADE9}" type="presParOf" srcId="{3B117B47-D726-4353-B498-BEB541B2F000}" destId="{3744FAC0-0DCE-4A84-888B-922396BF55ED}" srcOrd="10" destOrd="0" presId="urn:microsoft.com/office/officeart/2008/layout/VerticalCurvedList"/>
    <dgm:cxn modelId="{C7CD46CA-82B3-4A90-88ED-6E2E273EEBD3}" type="presParOf" srcId="{3744FAC0-0DCE-4A84-888B-922396BF55ED}" destId="{9475F5F2-BE5E-405C-9D79-36677AB2B987}" srcOrd="0" destOrd="0" presId="urn:microsoft.com/office/officeart/2008/layout/VerticalCurvedList"/>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89DE4-10A1-4614-ABFF-9FE54DC2B256}">
      <dsp:nvSpPr>
        <dsp:cNvPr id="0" name=""/>
        <dsp:cNvSpPr/>
      </dsp:nvSpPr>
      <dsp:spPr>
        <a:xfrm>
          <a:off x="0" y="58509"/>
          <a:ext cx="7450638" cy="1342712"/>
        </a:xfrm>
        <a:prstGeom prst="rect">
          <a:avLst/>
        </a:prstGeom>
        <a:solidFill>
          <a:schemeClr val="accent2">
            <a:shade val="9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solidFill>
                <a:schemeClr val="bg1"/>
              </a:solidFill>
            </a:rPr>
            <a:t>Gender responsive Early </a:t>
          </a:r>
          <a:r>
            <a:rPr lang="es-419" sz="2500" kern="1200" dirty="0">
              <a:solidFill>
                <a:schemeClr val="bg1"/>
              </a:solidFill>
            </a:rPr>
            <a:t>C</a:t>
          </a:r>
          <a:r>
            <a:rPr lang="en-GB" sz="2500" kern="1200" dirty="0" err="1">
              <a:solidFill>
                <a:schemeClr val="bg1"/>
              </a:solidFill>
            </a:rPr>
            <a:t>hildhood</a:t>
          </a:r>
          <a:r>
            <a:rPr lang="en-GB" sz="2500" kern="1200" dirty="0">
              <a:solidFill>
                <a:schemeClr val="bg1"/>
              </a:solidFill>
            </a:rPr>
            <a:t> </a:t>
          </a:r>
          <a:r>
            <a:rPr lang="es-419" sz="2500" kern="1200" dirty="0">
              <a:solidFill>
                <a:schemeClr val="bg1"/>
              </a:solidFill>
            </a:rPr>
            <a:t>D</a:t>
          </a:r>
          <a:r>
            <a:rPr lang="en-GB" sz="2500" kern="1200" dirty="0" err="1">
              <a:solidFill>
                <a:schemeClr val="bg1"/>
              </a:solidFill>
            </a:rPr>
            <a:t>evelopment</a:t>
          </a:r>
          <a:r>
            <a:rPr lang="en-GB" sz="2500" kern="1200" dirty="0">
              <a:solidFill>
                <a:schemeClr val="bg1"/>
              </a:solidFill>
            </a:rPr>
            <a:t> (ECD) encompasses physical, socio emotional, cognitive and motor development between 0-8 years of age</a:t>
          </a:r>
          <a:endParaRPr lang="en-US" sz="2500" kern="1200" dirty="0">
            <a:solidFill>
              <a:schemeClr val="bg1"/>
            </a:solidFill>
          </a:endParaRPr>
        </a:p>
      </dsp:txBody>
      <dsp:txXfrm>
        <a:off x="0" y="58509"/>
        <a:ext cx="7450638" cy="1342712"/>
      </dsp:txXfrm>
    </dsp:sp>
    <dsp:sp modelId="{4D2EF44C-FC2D-4914-8BAB-29AE3BDD6FD7}">
      <dsp:nvSpPr>
        <dsp:cNvPr id="0" name=""/>
        <dsp:cNvSpPr/>
      </dsp:nvSpPr>
      <dsp:spPr>
        <a:xfrm>
          <a:off x="3638" y="1401221"/>
          <a:ext cx="2481120" cy="2819696"/>
        </a:xfrm>
        <a:prstGeom prst="rect">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bg1"/>
              </a:solidFill>
            </a:rPr>
            <a:t>Caregiving </a:t>
          </a:r>
        </a:p>
      </dsp:txBody>
      <dsp:txXfrm>
        <a:off x="3638" y="1401221"/>
        <a:ext cx="2481120" cy="2819696"/>
      </dsp:txXfrm>
    </dsp:sp>
    <dsp:sp modelId="{688A72E5-35D2-4670-A886-E20A0AEE67E1}">
      <dsp:nvSpPr>
        <dsp:cNvPr id="0" name=""/>
        <dsp:cNvSpPr/>
      </dsp:nvSpPr>
      <dsp:spPr>
        <a:xfrm>
          <a:off x="2484758" y="1401221"/>
          <a:ext cx="2481120" cy="2819696"/>
        </a:xfrm>
        <a:prstGeom prst="rect">
          <a:avLst/>
        </a:prstGeom>
        <a:gradFill rotWithShape="0">
          <a:gsLst>
            <a:gs pos="0">
              <a:schemeClr val="accent2">
                <a:alpha val="90000"/>
                <a:hueOff val="0"/>
                <a:satOff val="0"/>
                <a:lumOff val="0"/>
                <a:alphaOff val="-20000"/>
                <a:satMod val="103000"/>
                <a:lumMod val="102000"/>
                <a:tint val="94000"/>
              </a:schemeClr>
            </a:gs>
            <a:gs pos="50000">
              <a:schemeClr val="accent2">
                <a:alpha val="90000"/>
                <a:hueOff val="0"/>
                <a:satOff val="0"/>
                <a:lumOff val="0"/>
                <a:alphaOff val="-20000"/>
                <a:satMod val="110000"/>
                <a:lumMod val="100000"/>
                <a:shade val="100000"/>
              </a:schemeClr>
            </a:gs>
            <a:gs pos="100000">
              <a:schemeClr val="accent2">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bg1"/>
              </a:solidFill>
            </a:rPr>
            <a:t>Environment </a:t>
          </a:r>
        </a:p>
      </dsp:txBody>
      <dsp:txXfrm>
        <a:off x="2484758" y="1401221"/>
        <a:ext cx="2481120" cy="2819696"/>
      </dsp:txXfrm>
    </dsp:sp>
    <dsp:sp modelId="{80C476A1-09BD-4B25-877D-7A34D0B588E2}">
      <dsp:nvSpPr>
        <dsp:cNvPr id="0" name=""/>
        <dsp:cNvSpPr/>
      </dsp:nvSpPr>
      <dsp:spPr>
        <a:xfrm>
          <a:off x="4965879" y="1401221"/>
          <a:ext cx="2481120" cy="2819696"/>
        </a:xfrm>
        <a:prstGeom prst="rect">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bg1"/>
              </a:solidFill>
            </a:rPr>
            <a:t>Nutrition </a:t>
          </a:r>
        </a:p>
      </dsp:txBody>
      <dsp:txXfrm>
        <a:off x="4965879" y="1401221"/>
        <a:ext cx="2481120" cy="2819696"/>
      </dsp:txXfrm>
    </dsp:sp>
    <dsp:sp modelId="{C4B87D2F-5F65-42CE-B74F-A74CD39E0705}">
      <dsp:nvSpPr>
        <dsp:cNvPr id="0" name=""/>
        <dsp:cNvSpPr/>
      </dsp:nvSpPr>
      <dsp:spPr>
        <a:xfrm flipV="1">
          <a:off x="0" y="4337936"/>
          <a:ext cx="7450638" cy="79261"/>
        </a:xfrm>
        <a:prstGeom prst="rect">
          <a:avLst/>
        </a:prstGeom>
        <a:solidFill>
          <a:schemeClr val="accent2">
            <a:shade val="9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D2692-9790-44F2-A18C-57933DB3776B}">
      <dsp:nvSpPr>
        <dsp:cNvPr id="0" name=""/>
        <dsp:cNvSpPr/>
      </dsp:nvSpPr>
      <dsp:spPr>
        <a:xfrm>
          <a:off x="0" y="2319"/>
          <a:ext cx="9179863" cy="3608828"/>
        </a:xfrm>
        <a:prstGeom prst="roundRect">
          <a:avLst>
            <a:gd name="adj" fmla="val 10000"/>
          </a:avLst>
        </a:prstGeom>
        <a:blipFill dpi="0" rotWithShape="0">
          <a:blip xmlns:r="http://schemas.openxmlformats.org/officeDocument/2006/relationships" r:embed="rId1">
            <a:duotone>
              <a:schemeClr val="accent2">
                <a:alpha val="80000"/>
                <a:hueOff val="0"/>
                <a:satOff val="0"/>
                <a:lumOff val="0"/>
                <a:alphaOff val="0"/>
                <a:shade val="20000"/>
                <a:satMod val="200000"/>
              </a:schemeClr>
              <a:schemeClr val="accent2">
                <a:alpha val="80000"/>
                <a:hueOff val="0"/>
                <a:satOff val="0"/>
                <a:lumOff val="0"/>
                <a:alphaOff val="0"/>
                <a:tint val="12000"/>
                <a:satMod val="190000"/>
              </a:schemeClr>
            </a:duotone>
          </a:blip>
          <a:srcRect/>
          <a:stretch>
            <a:fillRect l="45873" r="107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463040" bIns="106680" numCol="1" spcCol="1270" anchor="t" anchorCtr="0">
          <a:noAutofit/>
        </a:bodyPr>
        <a:lstStyle/>
        <a:p>
          <a:pPr marL="0" lvl="0" indent="0" algn="l" defTabSz="1244600">
            <a:lnSpc>
              <a:spcPct val="90000"/>
            </a:lnSpc>
            <a:spcBef>
              <a:spcPct val="0"/>
            </a:spcBef>
            <a:spcAft>
              <a:spcPct val="35000"/>
            </a:spcAft>
            <a:buNone/>
          </a:pPr>
          <a:r>
            <a:rPr lang="en-GB" altLang="en-US" sz="2800" b="1" kern="1200" dirty="0">
              <a:ln>
                <a:noFill/>
              </a:ln>
              <a:solidFill>
                <a:schemeClr val="bg1"/>
              </a:solidFill>
              <a:effectLst/>
              <a:latin typeface="+mn-lt"/>
            </a:rPr>
            <a:t>An extremely important period for </a:t>
          </a:r>
        </a:p>
        <a:p>
          <a:pPr marL="0" lvl="0" indent="0" algn="l" defTabSz="1244600">
            <a:lnSpc>
              <a:spcPct val="90000"/>
            </a:lnSpc>
            <a:spcBef>
              <a:spcPct val="0"/>
            </a:spcBef>
            <a:spcAft>
              <a:spcPct val="35000"/>
            </a:spcAft>
            <a:buNone/>
          </a:pPr>
          <a:r>
            <a:rPr lang="en-GB" altLang="en-US" sz="2800" b="1" kern="1200" dirty="0">
              <a:ln>
                <a:noFill/>
              </a:ln>
              <a:solidFill>
                <a:schemeClr val="bg1"/>
              </a:solidFill>
              <a:effectLst/>
              <a:latin typeface="+mn-lt"/>
            </a:rPr>
            <a:t>cognitive and psychosocial development,</a:t>
          </a:r>
        </a:p>
        <a:p>
          <a:pPr marL="0" lvl="0" indent="0" algn="l" defTabSz="1244600">
            <a:lnSpc>
              <a:spcPct val="90000"/>
            </a:lnSpc>
            <a:spcBef>
              <a:spcPct val="0"/>
            </a:spcBef>
            <a:spcAft>
              <a:spcPct val="35000"/>
            </a:spcAft>
            <a:buNone/>
          </a:pPr>
          <a:endParaRPr lang="en-GB" altLang="en-US" sz="2800" b="1" kern="1200" dirty="0">
            <a:ln>
              <a:noFill/>
            </a:ln>
            <a:solidFill>
              <a:schemeClr val="bg1"/>
            </a:solidFill>
            <a:effectLst/>
            <a:latin typeface="+mn-lt"/>
          </a:endParaRPr>
        </a:p>
        <a:p>
          <a:pPr marL="0" lvl="0" indent="0" algn="l" defTabSz="1244600">
            <a:lnSpc>
              <a:spcPct val="90000"/>
            </a:lnSpc>
            <a:spcBef>
              <a:spcPct val="0"/>
            </a:spcBef>
            <a:spcAft>
              <a:spcPct val="35000"/>
            </a:spcAft>
            <a:buNone/>
          </a:pPr>
          <a:endParaRPr lang="en-GB" altLang="en-US" sz="2800" b="1" kern="1200" dirty="0">
            <a:ln>
              <a:noFill/>
            </a:ln>
            <a:solidFill>
              <a:schemeClr val="bg1"/>
            </a:solidFill>
            <a:effectLst/>
            <a:latin typeface="+mn-lt"/>
          </a:endParaRPr>
        </a:p>
        <a:p>
          <a:pPr marL="0" lvl="0" indent="0" algn="l" defTabSz="1244600">
            <a:lnSpc>
              <a:spcPct val="90000"/>
            </a:lnSpc>
            <a:spcBef>
              <a:spcPct val="0"/>
            </a:spcBef>
            <a:spcAft>
              <a:spcPct val="35000"/>
            </a:spcAft>
            <a:buNone/>
          </a:pPr>
          <a:r>
            <a:rPr lang="en-GB" altLang="en-US" sz="2800" b="1" kern="1200" dirty="0">
              <a:ln>
                <a:noFill/>
              </a:ln>
              <a:solidFill>
                <a:schemeClr val="bg1"/>
              </a:solidFill>
              <a:effectLst/>
              <a:latin typeface="+mn-lt"/>
            </a:rPr>
            <a:t>ECD requires enabling environment </a:t>
          </a:r>
        </a:p>
        <a:p>
          <a:pPr marL="0" lvl="0" indent="0" algn="l" defTabSz="1244600">
            <a:lnSpc>
              <a:spcPct val="90000"/>
            </a:lnSpc>
            <a:spcBef>
              <a:spcPct val="0"/>
            </a:spcBef>
            <a:spcAft>
              <a:spcPct val="35000"/>
            </a:spcAft>
            <a:buNone/>
          </a:pPr>
          <a:r>
            <a:rPr lang="en-GB" altLang="en-US" sz="2800" b="1" kern="1200" dirty="0">
              <a:ln>
                <a:noFill/>
              </a:ln>
              <a:solidFill>
                <a:schemeClr val="bg1"/>
              </a:solidFill>
              <a:effectLst/>
              <a:latin typeface="+mn-lt"/>
            </a:rPr>
            <a:t>Including;    </a:t>
          </a:r>
          <a:endParaRPr lang="en-US" sz="2800" b="1" kern="1200" dirty="0">
            <a:ln>
              <a:noFill/>
            </a:ln>
            <a:solidFill>
              <a:schemeClr val="bg1"/>
            </a:solidFill>
            <a:effectLst/>
            <a:latin typeface="+mn-lt"/>
          </a:endParaRPr>
        </a:p>
      </dsp:txBody>
      <dsp:txXfrm>
        <a:off x="105699" y="108018"/>
        <a:ext cx="8968465" cy="3397430"/>
      </dsp:txXfrm>
    </dsp:sp>
    <dsp:sp modelId="{F51C1CDF-9F21-4A79-AFDA-D4DC165EB031}">
      <dsp:nvSpPr>
        <dsp:cNvPr id="0" name=""/>
        <dsp:cNvSpPr/>
      </dsp:nvSpPr>
      <dsp:spPr>
        <a:xfrm>
          <a:off x="0" y="3716916"/>
          <a:ext cx="2158951" cy="936045"/>
        </a:xfrm>
        <a:prstGeom prst="roundRect">
          <a:avLst>
            <a:gd name="adj" fmla="val 1000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altLang="en-US" sz="2400" b="1" kern="1200" dirty="0">
              <a:solidFill>
                <a:schemeClr val="bg1"/>
              </a:solidFill>
            </a:rPr>
            <a:t>Child protection</a:t>
          </a:r>
          <a:endParaRPr lang="en-US" sz="2400" b="1" kern="1200" dirty="0">
            <a:solidFill>
              <a:schemeClr val="bg1"/>
            </a:solidFill>
          </a:endParaRPr>
        </a:p>
      </dsp:txBody>
      <dsp:txXfrm>
        <a:off x="27416" y="3744332"/>
        <a:ext cx="2104119" cy="881213"/>
      </dsp:txXfrm>
    </dsp:sp>
    <dsp:sp modelId="{4B2C785E-A349-40F3-B5D3-A5E51EE934F0}">
      <dsp:nvSpPr>
        <dsp:cNvPr id="0" name=""/>
        <dsp:cNvSpPr/>
      </dsp:nvSpPr>
      <dsp:spPr>
        <a:xfrm>
          <a:off x="2341788" y="3714597"/>
          <a:ext cx="2158951" cy="936045"/>
        </a:xfrm>
        <a:prstGeom prst="roundRect">
          <a:avLst>
            <a:gd name="adj" fmla="val 1000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altLang="en-US" sz="2400" b="1" kern="1200" dirty="0">
              <a:solidFill>
                <a:schemeClr val="bg1"/>
              </a:solidFill>
            </a:rPr>
            <a:t>Social protection</a:t>
          </a:r>
          <a:endParaRPr lang="en-US" sz="2400" b="1" kern="1200" dirty="0">
            <a:solidFill>
              <a:schemeClr val="bg1"/>
            </a:solidFill>
          </a:endParaRPr>
        </a:p>
      </dsp:txBody>
      <dsp:txXfrm>
        <a:off x="2369204" y="3742013"/>
        <a:ext cx="2104119" cy="881213"/>
      </dsp:txXfrm>
    </dsp:sp>
    <dsp:sp modelId="{F075BE33-65A0-461F-8A52-70A53A673670}">
      <dsp:nvSpPr>
        <dsp:cNvPr id="0" name=""/>
        <dsp:cNvSpPr/>
      </dsp:nvSpPr>
      <dsp:spPr>
        <a:xfrm>
          <a:off x="4692260" y="3716916"/>
          <a:ext cx="2158951" cy="936045"/>
        </a:xfrm>
        <a:prstGeom prst="roundRect">
          <a:avLst>
            <a:gd name="adj" fmla="val 1000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altLang="en-US" sz="2400" b="1" kern="1200" dirty="0">
              <a:solidFill>
                <a:schemeClr val="bg1"/>
              </a:solidFill>
            </a:rPr>
            <a:t>Education facilities</a:t>
          </a:r>
          <a:endParaRPr lang="en-US" sz="2400" b="1" kern="1200" dirty="0">
            <a:solidFill>
              <a:schemeClr val="bg1"/>
            </a:solidFill>
          </a:endParaRPr>
        </a:p>
      </dsp:txBody>
      <dsp:txXfrm>
        <a:off x="4719676" y="3744332"/>
        <a:ext cx="2104119" cy="881213"/>
      </dsp:txXfrm>
    </dsp:sp>
    <dsp:sp modelId="{14BBCB01-5E79-4F59-9656-E6A752E0C9A0}">
      <dsp:nvSpPr>
        <dsp:cNvPr id="0" name=""/>
        <dsp:cNvSpPr/>
      </dsp:nvSpPr>
      <dsp:spPr>
        <a:xfrm>
          <a:off x="7022395" y="3714597"/>
          <a:ext cx="2158951" cy="936045"/>
        </a:xfrm>
        <a:prstGeom prst="roundRect">
          <a:avLst>
            <a:gd name="adj" fmla="val 1000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altLang="en-US" sz="2400" b="1" kern="1200" dirty="0">
              <a:solidFill>
                <a:schemeClr val="bg1"/>
              </a:solidFill>
            </a:rPr>
            <a:t>Adequate water and sanitation</a:t>
          </a:r>
          <a:r>
            <a:rPr lang="en-GB" altLang="en-US" sz="2300" b="1" kern="1200" dirty="0">
              <a:solidFill>
                <a:schemeClr val="bg1"/>
              </a:solidFill>
            </a:rPr>
            <a:t>, </a:t>
          </a:r>
          <a:endParaRPr lang="en-US" sz="2300" b="1" kern="1200" dirty="0">
            <a:solidFill>
              <a:schemeClr val="bg1"/>
            </a:solidFill>
          </a:endParaRPr>
        </a:p>
      </dsp:txBody>
      <dsp:txXfrm>
        <a:off x="7049811" y="3742013"/>
        <a:ext cx="2104119" cy="881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8878B-B8E1-4396-95B7-0E03C22DA981}">
      <dsp:nvSpPr>
        <dsp:cNvPr id="0" name=""/>
        <dsp:cNvSpPr/>
      </dsp:nvSpPr>
      <dsp:spPr>
        <a:xfrm>
          <a:off x="-7011682" y="-1071908"/>
          <a:ext cx="8344449" cy="8344449"/>
        </a:xfrm>
        <a:prstGeom prst="blockArc">
          <a:avLst>
            <a:gd name="adj1" fmla="val 18900000"/>
            <a:gd name="adj2" fmla="val 2700000"/>
            <a:gd name="adj3" fmla="val 259"/>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12BDC-67C2-4C1E-AD44-6983A28FC707}">
      <dsp:nvSpPr>
        <dsp:cNvPr id="0" name=""/>
        <dsp:cNvSpPr/>
      </dsp:nvSpPr>
      <dsp:spPr>
        <a:xfrm>
          <a:off x="581975" y="261312"/>
          <a:ext cx="8525778" cy="1027533"/>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4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Framework of policies at federal level to create supportive environments for nurturing care and strengthening of coordination at the federal level </a:t>
          </a:r>
        </a:p>
      </dsp:txBody>
      <dsp:txXfrm>
        <a:off x="581975" y="261312"/>
        <a:ext cx="8525778" cy="1027533"/>
      </dsp:txXfrm>
    </dsp:sp>
    <dsp:sp modelId="{B0147226-728F-4E97-A65F-AC7305011619}">
      <dsp:nvSpPr>
        <dsp:cNvPr id="0" name=""/>
        <dsp:cNvSpPr/>
      </dsp:nvSpPr>
      <dsp:spPr>
        <a:xfrm>
          <a:off x="97396" y="290499"/>
          <a:ext cx="969158" cy="969158"/>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B3AAD5-8420-4B33-AB67-8AD592C67A9A}">
      <dsp:nvSpPr>
        <dsp:cNvPr id="0" name=""/>
        <dsp:cNvSpPr/>
      </dsp:nvSpPr>
      <dsp:spPr>
        <a:xfrm>
          <a:off x="1137552" y="1550033"/>
          <a:ext cx="7970201" cy="775327"/>
        </a:xfrm>
        <a:prstGeom prst="rect">
          <a:avLst/>
        </a:prstGeom>
        <a:solidFill>
          <a:schemeClr val="accent2">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4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Provinces to align their provincial ECD policies to federal policies </a:t>
          </a:r>
        </a:p>
      </dsp:txBody>
      <dsp:txXfrm>
        <a:off x="1137552" y="1550033"/>
        <a:ext cx="7970201" cy="775327"/>
      </dsp:txXfrm>
    </dsp:sp>
    <dsp:sp modelId="{1FB38D58-1550-4719-8CBC-B50BB4F5B798}">
      <dsp:nvSpPr>
        <dsp:cNvPr id="0" name=""/>
        <dsp:cNvSpPr/>
      </dsp:nvSpPr>
      <dsp:spPr>
        <a:xfrm>
          <a:off x="652973" y="1453118"/>
          <a:ext cx="969158" cy="969158"/>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dsp:style>
    </dsp:sp>
    <dsp:sp modelId="{E9C33440-429D-4416-9465-438CE4EF946E}">
      <dsp:nvSpPr>
        <dsp:cNvPr id="0" name=""/>
        <dsp:cNvSpPr/>
      </dsp:nvSpPr>
      <dsp:spPr>
        <a:xfrm>
          <a:off x="1308069" y="2621512"/>
          <a:ext cx="7799684" cy="957606"/>
        </a:xfrm>
        <a:prstGeom prst="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416"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Building capacity at the federal and provincial level to promote early childhood development through existing health, nutrition, education, and social services</a:t>
          </a:r>
        </a:p>
      </dsp:txBody>
      <dsp:txXfrm>
        <a:off x="1308069" y="2621512"/>
        <a:ext cx="7799684" cy="957606"/>
      </dsp:txXfrm>
    </dsp:sp>
    <dsp:sp modelId="{D794B8C3-0CA5-4DF3-985D-BD811A606A2B}">
      <dsp:nvSpPr>
        <dsp:cNvPr id="0" name=""/>
        <dsp:cNvSpPr/>
      </dsp:nvSpPr>
      <dsp:spPr>
        <a:xfrm>
          <a:off x="823490" y="2615736"/>
          <a:ext cx="969158" cy="969158"/>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0F4F2C1E-17FE-45AA-999E-E04C3923AD11}">
      <dsp:nvSpPr>
        <dsp:cNvPr id="0" name=""/>
        <dsp:cNvSpPr/>
      </dsp:nvSpPr>
      <dsp:spPr>
        <a:xfrm>
          <a:off x="1137552" y="3875270"/>
          <a:ext cx="7970201" cy="775327"/>
        </a:xfrm>
        <a:prstGeom prst="rect">
          <a:avLst/>
        </a:prstGeom>
        <a:solidFill>
          <a:schemeClr val="accent2">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4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Increasing research, knowledge creation, advocacy and communication</a:t>
          </a:r>
        </a:p>
      </dsp:txBody>
      <dsp:txXfrm>
        <a:off x="1137552" y="3875270"/>
        <a:ext cx="7970201" cy="775327"/>
      </dsp:txXfrm>
    </dsp:sp>
    <dsp:sp modelId="{28D6E874-6F87-4775-AC15-8A5BD0D70277}">
      <dsp:nvSpPr>
        <dsp:cNvPr id="0" name=""/>
        <dsp:cNvSpPr/>
      </dsp:nvSpPr>
      <dsp:spPr>
        <a:xfrm>
          <a:off x="652973" y="3778355"/>
          <a:ext cx="969158" cy="969158"/>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dsp:style>
    </dsp:sp>
    <dsp:sp modelId="{A97F1BA4-DC93-4649-B01B-8517E266EB40}">
      <dsp:nvSpPr>
        <dsp:cNvPr id="0" name=""/>
        <dsp:cNvSpPr/>
      </dsp:nvSpPr>
      <dsp:spPr>
        <a:xfrm>
          <a:off x="581975" y="5037889"/>
          <a:ext cx="8525778" cy="775327"/>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4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Establishing systems for measurement and accountability for early childhood development services</a:t>
          </a:r>
        </a:p>
      </dsp:txBody>
      <dsp:txXfrm>
        <a:off x="581975" y="5037889"/>
        <a:ext cx="8525778" cy="775327"/>
      </dsp:txXfrm>
    </dsp:sp>
    <dsp:sp modelId="{9475F5F2-BE5E-405C-9D79-36677AB2B987}">
      <dsp:nvSpPr>
        <dsp:cNvPr id="0" name=""/>
        <dsp:cNvSpPr/>
      </dsp:nvSpPr>
      <dsp:spPr>
        <a:xfrm>
          <a:off x="97396" y="4940973"/>
          <a:ext cx="969158" cy="969158"/>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1F71E-C4F3-4386-9972-B7DF14C40FB8}" type="datetimeFigureOut">
              <a:rPr lang="en-US" smtClean="0"/>
              <a:pPr/>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47D50-FF47-41A1-911B-3AA29A6FC064}" type="slidenum">
              <a:rPr lang="en-US" smtClean="0"/>
              <a:pPr/>
              <a:t>‹#›</a:t>
            </a:fld>
            <a:endParaRPr lang="en-US"/>
          </a:p>
        </p:txBody>
      </p:sp>
    </p:spTree>
    <p:extLst>
      <p:ext uri="{BB962C8B-B14F-4D97-AF65-F5344CB8AC3E}">
        <p14:creationId xmlns:p14="http://schemas.microsoft.com/office/powerpoint/2010/main" xmlns="" val="335932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47D50-FF47-41A1-911B-3AA29A6FC064}" type="slidenum">
              <a:rPr lang="en-US" smtClean="0"/>
              <a:pPr/>
              <a:t>2</a:t>
            </a:fld>
            <a:endParaRPr lang="en-US"/>
          </a:p>
        </p:txBody>
      </p:sp>
    </p:spTree>
    <p:extLst>
      <p:ext uri="{BB962C8B-B14F-4D97-AF65-F5344CB8AC3E}">
        <p14:creationId xmlns:p14="http://schemas.microsoft.com/office/powerpoint/2010/main" xmlns="" val="422186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47D50-FF47-41A1-911B-3AA29A6FC064}" type="slidenum">
              <a:rPr lang="en-US" smtClean="0"/>
              <a:pPr/>
              <a:t>13</a:t>
            </a:fld>
            <a:endParaRPr lang="en-US"/>
          </a:p>
        </p:txBody>
      </p:sp>
    </p:spTree>
    <p:extLst>
      <p:ext uri="{BB962C8B-B14F-4D97-AF65-F5344CB8AC3E}">
        <p14:creationId xmlns:p14="http://schemas.microsoft.com/office/powerpoint/2010/main" xmlns="" val="3692012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47D50-FF47-41A1-911B-3AA29A6FC064}" type="slidenum">
              <a:rPr lang="en-US" smtClean="0"/>
              <a:pPr/>
              <a:t>14</a:t>
            </a:fld>
            <a:endParaRPr lang="en-US"/>
          </a:p>
        </p:txBody>
      </p:sp>
    </p:spTree>
    <p:extLst>
      <p:ext uri="{BB962C8B-B14F-4D97-AF65-F5344CB8AC3E}">
        <p14:creationId xmlns:p14="http://schemas.microsoft.com/office/powerpoint/2010/main" xmlns="" val="190887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These early years are critical, being the period in life when the brain develops most rapidly and has high aptitude for change, laying down the foundation for health and wellbeing throughout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of these critical dimensions of early development are intertwined, and each requires focused attention. </a:t>
            </a:r>
          </a:p>
          <a:p>
            <a:endParaRPr lang="en-US" dirty="0"/>
          </a:p>
        </p:txBody>
      </p:sp>
      <p:sp>
        <p:nvSpPr>
          <p:cNvPr id="4" name="Slide Number Placeholder 3"/>
          <p:cNvSpPr>
            <a:spLocks noGrp="1"/>
          </p:cNvSpPr>
          <p:nvPr>
            <p:ph type="sldNum" sz="quarter" idx="10"/>
          </p:nvPr>
        </p:nvSpPr>
        <p:spPr/>
        <p:txBody>
          <a:bodyPr/>
          <a:lstStyle/>
          <a:p>
            <a:fld id="{3A147D50-FF47-41A1-911B-3AA29A6FC064}" type="slidenum">
              <a:rPr lang="en-US" smtClean="0"/>
              <a:pPr/>
              <a:t>3</a:t>
            </a:fld>
            <a:endParaRPr lang="en-US"/>
          </a:p>
        </p:txBody>
      </p:sp>
    </p:spTree>
    <p:extLst>
      <p:ext uri="{BB962C8B-B14F-4D97-AF65-F5344CB8AC3E}">
        <p14:creationId xmlns:p14="http://schemas.microsoft.com/office/powerpoint/2010/main" xmlns="" val="48399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survival, growth and development of young children depend on three main factors: the quality of family care; effective access by families to good quality basic services, as well as to adequate livelihoods; and the wider community and policy environment that supports these.</a:t>
            </a:r>
          </a:p>
          <a:p>
            <a:r>
              <a:rPr lang="en-US" dirty="0"/>
              <a:t>The challenge is to develop a system with unified objectives that offers a diversity of services. When parents have a wider range of choice and programmes are flexible, services are more effective. A more universal approach that offers a choice among high quality and flexible services full-time or part-time, </a:t>
            </a:r>
            <a:r>
              <a:rPr lang="en-US" dirty="0" err="1"/>
              <a:t>centre</a:t>
            </a:r>
            <a:r>
              <a:rPr lang="en-US" dirty="0"/>
              <a:t>-based or family-based, play groups or open pre-schools, for under-threes, over threes or mixed-age groups, as well as out-of-school services is likely to benefit children and support parents, both those who work and those who stay at home.</a:t>
            </a:r>
          </a:p>
        </p:txBody>
      </p:sp>
      <p:sp>
        <p:nvSpPr>
          <p:cNvPr id="4" name="Slide Number Placeholder 3"/>
          <p:cNvSpPr>
            <a:spLocks noGrp="1"/>
          </p:cNvSpPr>
          <p:nvPr>
            <p:ph type="sldNum" sz="quarter" idx="10"/>
          </p:nvPr>
        </p:nvSpPr>
        <p:spPr/>
        <p:txBody>
          <a:bodyPr/>
          <a:lstStyle/>
          <a:p>
            <a:fld id="{3A147D50-FF47-41A1-911B-3AA29A6FC064}" type="slidenum">
              <a:rPr lang="en-US" smtClean="0"/>
              <a:pPr/>
              <a:t>4</a:t>
            </a:fld>
            <a:endParaRPr lang="en-US"/>
          </a:p>
        </p:txBody>
      </p:sp>
    </p:spTree>
    <p:extLst>
      <p:ext uri="{BB962C8B-B14F-4D97-AF65-F5344CB8AC3E}">
        <p14:creationId xmlns:p14="http://schemas.microsoft.com/office/powerpoint/2010/main" xmlns="" val="247233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approach seeks to strengthen family capacities to care for children, especially those who are most vulnerable. It needs to respond to the critical issues affecting Early Childhood:</a:t>
            </a:r>
            <a:r>
              <a:rPr lang="en-GB" sz="1200" dirty="0">
                <a:solidFill>
                  <a:schemeClr val="tx1"/>
                </a:solidFill>
              </a:rPr>
              <a:t>These early years are critical, being the period in life when the brain develops most rapidly and has high aptitude for change, laying down the foundation for health and wellbeing throughout life</a:t>
            </a:r>
          </a:p>
          <a:p>
            <a:pPr marL="0" marR="0" algn="just">
              <a:lnSpc>
                <a:spcPct val="150000"/>
              </a:lnSpc>
              <a:spcBef>
                <a:spcPts val="0"/>
              </a:spcBef>
              <a:spcAft>
                <a:spcPts val="0"/>
              </a:spcAft>
            </a:pPr>
            <a:r>
              <a:rPr lang="en-GB" sz="1200" dirty="0">
                <a:solidFill>
                  <a:srgbClr val="000000"/>
                </a:solidFill>
                <a:effectLst/>
                <a:latin typeface="Arial" panose="020B0604020202020204" pitchFamily="34" charset="0"/>
                <a:ea typeface="Calibri" panose="020F0502020204030204" pitchFamily="34" charset="0"/>
              </a:rPr>
              <a:t>ECD requires </a:t>
            </a:r>
            <a:r>
              <a:rPr lang="en-US" sz="1200" dirty="0">
                <a:solidFill>
                  <a:srgbClr val="000000"/>
                </a:solidFill>
                <a:effectLst/>
                <a:latin typeface="Arial" panose="020B0604020202020204" pitchFamily="34" charset="0"/>
                <a:ea typeface="Calibri" panose="020F0502020204030204" pitchFamily="34" charset="0"/>
              </a:rPr>
              <a:t>an </a:t>
            </a:r>
            <a:r>
              <a:rPr lang="en-GB" sz="1200" dirty="0">
                <a:solidFill>
                  <a:srgbClr val="000000"/>
                </a:solidFill>
                <a:effectLst/>
                <a:latin typeface="Arial" panose="020B0604020202020204" pitchFamily="34" charset="0"/>
                <a:ea typeface="Calibri" panose="020F0502020204030204" pitchFamily="34" charset="0"/>
              </a:rPr>
              <a:t>interinstitutional approach. While health related issues are critical for child survival, early childhood stimulation programmes</a:t>
            </a:r>
            <a:r>
              <a:rPr lang="en-US" sz="1200" dirty="0">
                <a:solidFill>
                  <a:srgbClr val="000000"/>
                </a:solidFill>
                <a:effectLst/>
                <a:latin typeface="Arial" panose="020B0604020202020204" pitchFamily="34" charset="0"/>
                <a:ea typeface="Calibri" panose="020F0502020204030204" pitchFamily="34" charset="0"/>
              </a:rPr>
              <a:t> and early childhood education programs are also essential for the development of the child. At the same time, ensuring that children grow in a loving and caring environment, free of violence is also essential for their adequate development.  Furthermore, assuring that children are registered at birth is vital as part of ECD since it will allows them to access services needed for their integral development.</a:t>
            </a:r>
          </a:p>
          <a:p>
            <a:endParaRPr lang="en-US" dirty="0"/>
          </a:p>
        </p:txBody>
      </p:sp>
      <p:sp>
        <p:nvSpPr>
          <p:cNvPr id="4" name="Slide Number Placeholder 3"/>
          <p:cNvSpPr>
            <a:spLocks noGrp="1"/>
          </p:cNvSpPr>
          <p:nvPr>
            <p:ph type="sldNum" sz="quarter" idx="10"/>
          </p:nvPr>
        </p:nvSpPr>
        <p:spPr/>
        <p:txBody>
          <a:bodyPr/>
          <a:lstStyle/>
          <a:p>
            <a:fld id="{3A147D50-FF47-41A1-911B-3AA29A6FC064}" type="slidenum">
              <a:rPr lang="en-US" smtClean="0"/>
              <a:pPr/>
              <a:t>5</a:t>
            </a:fld>
            <a:endParaRPr lang="en-US"/>
          </a:p>
        </p:txBody>
      </p:sp>
    </p:spTree>
    <p:extLst>
      <p:ext uri="{BB962C8B-B14F-4D97-AF65-F5344CB8AC3E}">
        <p14:creationId xmlns:p14="http://schemas.microsoft.com/office/powerpoint/2010/main" xmlns="" val="340299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approach seeks to strengthen family capacities to care for children, especially those who are most vulnerable. It needs to respond to the critical issues affecting Early Childhood:</a:t>
            </a:r>
            <a:r>
              <a:rPr lang="en-GB" sz="1200" dirty="0">
                <a:solidFill>
                  <a:schemeClr val="tx1"/>
                </a:solidFill>
              </a:rPr>
              <a:t>These early years are critical, being the period in life when the brain develops most rapidly and has high aptitude for change, laying down the foundation for health and wellbeing throughout life</a:t>
            </a:r>
          </a:p>
          <a:p>
            <a:endParaRPr lang="en-US" dirty="0"/>
          </a:p>
        </p:txBody>
      </p:sp>
      <p:sp>
        <p:nvSpPr>
          <p:cNvPr id="4" name="Slide Number Placeholder 3"/>
          <p:cNvSpPr>
            <a:spLocks noGrp="1"/>
          </p:cNvSpPr>
          <p:nvPr>
            <p:ph type="sldNum" sz="quarter" idx="10"/>
          </p:nvPr>
        </p:nvSpPr>
        <p:spPr/>
        <p:txBody>
          <a:bodyPr/>
          <a:lstStyle/>
          <a:p>
            <a:fld id="{3A147D50-FF47-41A1-911B-3AA29A6FC064}" type="slidenum">
              <a:rPr lang="en-US" smtClean="0"/>
              <a:pPr/>
              <a:t>6</a:t>
            </a:fld>
            <a:endParaRPr lang="en-US"/>
          </a:p>
        </p:txBody>
      </p:sp>
    </p:spTree>
    <p:extLst>
      <p:ext uri="{BB962C8B-B14F-4D97-AF65-F5344CB8AC3E}">
        <p14:creationId xmlns:p14="http://schemas.microsoft.com/office/powerpoint/2010/main" xmlns="" val="1014712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47D50-FF47-41A1-911B-3AA29A6FC064}" type="slidenum">
              <a:rPr lang="en-US" smtClean="0"/>
              <a:pPr/>
              <a:t>7</a:t>
            </a:fld>
            <a:endParaRPr lang="en-US"/>
          </a:p>
        </p:txBody>
      </p:sp>
    </p:spTree>
    <p:extLst>
      <p:ext uri="{BB962C8B-B14F-4D97-AF65-F5344CB8AC3E}">
        <p14:creationId xmlns:p14="http://schemas.microsoft.com/office/powerpoint/2010/main" xmlns="" val="137609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These early years are critical, being the period in life when the brain develops most rapidly and has high aptitude for change, laying down the foundation for health and wellbeing throughout life</a:t>
            </a:r>
          </a:p>
          <a:p>
            <a:r>
              <a:rPr lang="en-US" sz="1200" kern="1200" dirty="0">
                <a:solidFill>
                  <a:schemeClr val="tx1"/>
                </a:solidFill>
                <a:effectLst/>
                <a:latin typeface="+mn-lt"/>
                <a:ea typeface="+mn-ea"/>
                <a:cs typeface="+mn-cs"/>
              </a:rPr>
              <a:t>sectoral programs in place that would collectively address many but not all critical elements for ECD. However some gaps do remain. There are critical activities missing most critically child protection activities and early childhood education are not well scaled up, neither are there any nurturing care programs nor programs that assist families with good parenting skills. While good health programs exist are they at sufficient scale? A mapping exercise could be undertaken in this area as well. </a:t>
            </a:r>
            <a:endParaRPr lang="en-US" dirty="0"/>
          </a:p>
        </p:txBody>
      </p:sp>
      <p:sp>
        <p:nvSpPr>
          <p:cNvPr id="4" name="Slide Number Placeholder 3"/>
          <p:cNvSpPr>
            <a:spLocks noGrp="1"/>
          </p:cNvSpPr>
          <p:nvPr>
            <p:ph type="sldNum" sz="quarter" idx="10"/>
          </p:nvPr>
        </p:nvSpPr>
        <p:spPr/>
        <p:txBody>
          <a:bodyPr/>
          <a:lstStyle/>
          <a:p>
            <a:fld id="{3A147D50-FF47-41A1-911B-3AA29A6FC064}" type="slidenum">
              <a:rPr lang="en-US" smtClean="0"/>
              <a:pPr/>
              <a:t>8</a:t>
            </a:fld>
            <a:endParaRPr lang="en-US"/>
          </a:p>
        </p:txBody>
      </p:sp>
    </p:spTree>
    <p:extLst>
      <p:ext uri="{BB962C8B-B14F-4D97-AF65-F5344CB8AC3E}">
        <p14:creationId xmlns:p14="http://schemas.microsoft.com/office/powerpoint/2010/main" xmlns="" val="406604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These early years are critical, being the period in life when the brain develops most rapidly and has high aptitude for change, laying down the foundation for health and wellbeing throughout life</a:t>
            </a:r>
          </a:p>
          <a:p>
            <a:endParaRPr lang="en-US" dirty="0"/>
          </a:p>
        </p:txBody>
      </p:sp>
      <p:sp>
        <p:nvSpPr>
          <p:cNvPr id="4" name="Slide Number Placeholder 3"/>
          <p:cNvSpPr>
            <a:spLocks noGrp="1"/>
          </p:cNvSpPr>
          <p:nvPr>
            <p:ph type="sldNum" sz="quarter" idx="10"/>
          </p:nvPr>
        </p:nvSpPr>
        <p:spPr/>
        <p:txBody>
          <a:bodyPr/>
          <a:lstStyle/>
          <a:p>
            <a:fld id="{3A147D50-FF47-41A1-911B-3AA29A6FC064}" type="slidenum">
              <a:rPr lang="en-US" smtClean="0"/>
              <a:pPr/>
              <a:t>9</a:t>
            </a:fld>
            <a:endParaRPr lang="en-US"/>
          </a:p>
        </p:txBody>
      </p:sp>
    </p:spTree>
    <p:extLst>
      <p:ext uri="{BB962C8B-B14F-4D97-AF65-F5344CB8AC3E}">
        <p14:creationId xmlns:p14="http://schemas.microsoft.com/office/powerpoint/2010/main" xmlns="" val="3169118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These early years are critical, being the period in life when the brain develops most rapidly and has high aptitude for change, laying down the foundation for health and wellbeing throughout life</a:t>
            </a:r>
          </a:p>
          <a:p>
            <a:endParaRPr lang="en-US" dirty="0"/>
          </a:p>
        </p:txBody>
      </p:sp>
      <p:sp>
        <p:nvSpPr>
          <p:cNvPr id="4" name="Slide Number Placeholder 3"/>
          <p:cNvSpPr>
            <a:spLocks noGrp="1"/>
          </p:cNvSpPr>
          <p:nvPr>
            <p:ph type="sldNum" sz="quarter" idx="10"/>
          </p:nvPr>
        </p:nvSpPr>
        <p:spPr/>
        <p:txBody>
          <a:bodyPr/>
          <a:lstStyle/>
          <a:p>
            <a:fld id="{3A147D50-FF47-41A1-911B-3AA29A6FC064}" type="slidenum">
              <a:rPr lang="en-US" smtClean="0"/>
              <a:pPr/>
              <a:t>10</a:t>
            </a:fld>
            <a:endParaRPr lang="en-US"/>
          </a:p>
        </p:txBody>
      </p:sp>
    </p:spTree>
    <p:extLst>
      <p:ext uri="{BB962C8B-B14F-4D97-AF65-F5344CB8AC3E}">
        <p14:creationId xmlns:p14="http://schemas.microsoft.com/office/powerpoint/2010/main" xmlns="" val="187901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533BD4-00E8-495D-88AC-512727A01D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5039DE8-3B53-412A-A5D7-A5008CDD0B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F33F19C-7DBB-4122-9F9E-6E711D27D54E}"/>
              </a:ext>
            </a:extLst>
          </p:cNvPr>
          <p:cNvSpPr>
            <a:spLocks noGrp="1"/>
          </p:cNvSpPr>
          <p:nvPr>
            <p:ph type="dt" sz="half" idx="10"/>
          </p:nvPr>
        </p:nvSpPr>
        <p:spPr/>
        <p:txBody>
          <a:bodyPr/>
          <a:lstStyle/>
          <a:p>
            <a:fld id="{833EEBD0-D45A-483B-95CD-C81300D456A1}" type="datetimeFigureOut">
              <a:rPr lang="en-US" smtClean="0"/>
              <a:pPr/>
              <a:t>5/8/2018</a:t>
            </a:fld>
            <a:endParaRPr lang="en-US"/>
          </a:p>
        </p:txBody>
      </p:sp>
      <p:sp>
        <p:nvSpPr>
          <p:cNvPr id="5" name="Footer Placeholder 4">
            <a:extLst>
              <a:ext uri="{FF2B5EF4-FFF2-40B4-BE49-F238E27FC236}">
                <a16:creationId xmlns:a16="http://schemas.microsoft.com/office/drawing/2014/main" xmlns="" id="{133AB693-A205-448C-87C4-0E681A383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4C38B0-71FE-4F7D-A251-01D7E4E02993}"/>
              </a:ext>
            </a:extLst>
          </p:cNvPr>
          <p:cNvSpPr>
            <a:spLocks noGrp="1"/>
          </p:cNvSpPr>
          <p:nvPr>
            <p:ph type="sldNum" sz="quarter" idx="12"/>
          </p:nvPr>
        </p:nvSpPr>
        <p:spPr/>
        <p:txBody>
          <a:bodyPr/>
          <a:lstStyle/>
          <a:p>
            <a:fld id="{40A8896B-D89F-4819-BB56-4C83C9FCE339}" type="slidenum">
              <a:rPr lang="en-US" smtClean="0"/>
              <a:pPr/>
              <a:t>‹#›</a:t>
            </a:fld>
            <a:endParaRPr lang="en-US"/>
          </a:p>
        </p:txBody>
      </p:sp>
    </p:spTree>
    <p:extLst>
      <p:ext uri="{BB962C8B-B14F-4D97-AF65-F5344CB8AC3E}">
        <p14:creationId xmlns:p14="http://schemas.microsoft.com/office/powerpoint/2010/main" xmlns="" val="81971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679B2B-7FCB-42DF-B9FD-2FC0F49E84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8CFD84E-52E2-4A49-B102-35D2672F95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CA9794-6CAD-48F2-AA56-76CB66CEA3A4}"/>
              </a:ext>
            </a:extLst>
          </p:cNvPr>
          <p:cNvSpPr>
            <a:spLocks noGrp="1"/>
          </p:cNvSpPr>
          <p:nvPr>
            <p:ph type="dt" sz="half" idx="10"/>
          </p:nvPr>
        </p:nvSpPr>
        <p:spPr/>
        <p:txBody>
          <a:bodyPr/>
          <a:lstStyle/>
          <a:p>
            <a:fld id="{833EEBD0-D45A-483B-95CD-C81300D456A1}" type="datetimeFigureOut">
              <a:rPr lang="en-US" smtClean="0"/>
              <a:pPr/>
              <a:t>5/8/2018</a:t>
            </a:fld>
            <a:endParaRPr lang="en-US"/>
          </a:p>
        </p:txBody>
      </p:sp>
      <p:sp>
        <p:nvSpPr>
          <p:cNvPr id="5" name="Footer Placeholder 4">
            <a:extLst>
              <a:ext uri="{FF2B5EF4-FFF2-40B4-BE49-F238E27FC236}">
                <a16:creationId xmlns:a16="http://schemas.microsoft.com/office/drawing/2014/main" xmlns="" id="{032FA47A-C278-45E6-B457-B72C5D845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FA4D09-1852-47D1-9F6A-4156B249042F}"/>
              </a:ext>
            </a:extLst>
          </p:cNvPr>
          <p:cNvSpPr>
            <a:spLocks noGrp="1"/>
          </p:cNvSpPr>
          <p:nvPr>
            <p:ph type="sldNum" sz="quarter" idx="12"/>
          </p:nvPr>
        </p:nvSpPr>
        <p:spPr/>
        <p:txBody>
          <a:bodyPr/>
          <a:lstStyle/>
          <a:p>
            <a:fld id="{40A8896B-D89F-4819-BB56-4C83C9FCE339}" type="slidenum">
              <a:rPr lang="en-US" smtClean="0"/>
              <a:pPr/>
              <a:t>‹#›</a:t>
            </a:fld>
            <a:endParaRPr lang="en-US"/>
          </a:p>
        </p:txBody>
      </p:sp>
    </p:spTree>
    <p:extLst>
      <p:ext uri="{BB962C8B-B14F-4D97-AF65-F5344CB8AC3E}">
        <p14:creationId xmlns:p14="http://schemas.microsoft.com/office/powerpoint/2010/main" xmlns="" val="29016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14B3B0-744C-492A-8D08-F006295D06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48BC236-240F-431C-9A0C-B19D7F8B294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E3B76D-9AA3-46CD-BD7C-5B806281EDAF}"/>
              </a:ext>
            </a:extLst>
          </p:cNvPr>
          <p:cNvSpPr>
            <a:spLocks noGrp="1"/>
          </p:cNvSpPr>
          <p:nvPr>
            <p:ph type="dt" sz="half" idx="10"/>
          </p:nvPr>
        </p:nvSpPr>
        <p:spPr/>
        <p:txBody>
          <a:bodyPr/>
          <a:lstStyle/>
          <a:p>
            <a:fld id="{833EEBD0-D45A-483B-95CD-C81300D456A1}" type="datetimeFigureOut">
              <a:rPr lang="en-US" smtClean="0"/>
              <a:pPr/>
              <a:t>5/8/2018</a:t>
            </a:fld>
            <a:endParaRPr lang="en-US"/>
          </a:p>
        </p:txBody>
      </p:sp>
      <p:sp>
        <p:nvSpPr>
          <p:cNvPr id="5" name="Footer Placeholder 4">
            <a:extLst>
              <a:ext uri="{FF2B5EF4-FFF2-40B4-BE49-F238E27FC236}">
                <a16:creationId xmlns:a16="http://schemas.microsoft.com/office/drawing/2014/main" xmlns="" id="{B71CBD04-1C68-433D-9E44-49FDA6705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159752-374A-4AFE-B655-9B689B0B91E4}"/>
              </a:ext>
            </a:extLst>
          </p:cNvPr>
          <p:cNvSpPr>
            <a:spLocks noGrp="1"/>
          </p:cNvSpPr>
          <p:nvPr>
            <p:ph type="sldNum" sz="quarter" idx="12"/>
          </p:nvPr>
        </p:nvSpPr>
        <p:spPr/>
        <p:txBody>
          <a:bodyPr/>
          <a:lstStyle/>
          <a:p>
            <a:fld id="{40A8896B-D89F-4819-BB56-4C83C9FCE339}" type="slidenum">
              <a:rPr lang="en-US" smtClean="0"/>
              <a:pPr/>
              <a:t>‹#›</a:t>
            </a:fld>
            <a:endParaRPr lang="en-US"/>
          </a:p>
        </p:txBody>
      </p:sp>
    </p:spTree>
    <p:extLst>
      <p:ext uri="{BB962C8B-B14F-4D97-AF65-F5344CB8AC3E}">
        <p14:creationId xmlns:p14="http://schemas.microsoft.com/office/powerpoint/2010/main" xmlns="" val="280879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622516-7E3C-42CD-AB9B-0E63C42AED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0FEB600-1C11-4A1E-8F19-DC02BEEE12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2AD405-D4AD-4EAC-A33B-0C72626B4CD4}"/>
              </a:ext>
            </a:extLst>
          </p:cNvPr>
          <p:cNvSpPr>
            <a:spLocks noGrp="1"/>
          </p:cNvSpPr>
          <p:nvPr>
            <p:ph type="dt" sz="half" idx="10"/>
          </p:nvPr>
        </p:nvSpPr>
        <p:spPr/>
        <p:txBody>
          <a:bodyPr/>
          <a:lstStyle/>
          <a:p>
            <a:fld id="{833EEBD0-D45A-483B-95CD-C81300D456A1}" type="datetimeFigureOut">
              <a:rPr lang="en-US" smtClean="0"/>
              <a:pPr/>
              <a:t>5/8/2018</a:t>
            </a:fld>
            <a:endParaRPr lang="en-US"/>
          </a:p>
        </p:txBody>
      </p:sp>
      <p:sp>
        <p:nvSpPr>
          <p:cNvPr id="5" name="Footer Placeholder 4">
            <a:extLst>
              <a:ext uri="{FF2B5EF4-FFF2-40B4-BE49-F238E27FC236}">
                <a16:creationId xmlns:a16="http://schemas.microsoft.com/office/drawing/2014/main" xmlns="" id="{96354727-D91D-4FB4-8E09-0346CFEB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A933E4-0467-4D3B-B5F9-DA3A6E99CE7F}"/>
              </a:ext>
            </a:extLst>
          </p:cNvPr>
          <p:cNvSpPr>
            <a:spLocks noGrp="1"/>
          </p:cNvSpPr>
          <p:nvPr>
            <p:ph type="sldNum" sz="quarter" idx="12"/>
          </p:nvPr>
        </p:nvSpPr>
        <p:spPr/>
        <p:txBody>
          <a:bodyPr/>
          <a:lstStyle/>
          <a:p>
            <a:fld id="{40A8896B-D89F-4819-BB56-4C83C9FCE339}" type="slidenum">
              <a:rPr lang="en-US" smtClean="0"/>
              <a:pPr/>
              <a:t>‹#›</a:t>
            </a:fld>
            <a:endParaRPr lang="en-US"/>
          </a:p>
        </p:txBody>
      </p:sp>
    </p:spTree>
    <p:extLst>
      <p:ext uri="{BB962C8B-B14F-4D97-AF65-F5344CB8AC3E}">
        <p14:creationId xmlns:p14="http://schemas.microsoft.com/office/powerpoint/2010/main" xmlns="" val="177508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51903-2ABA-42C8-BDAD-93E45F634A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4C980E0-E4B8-47A2-858B-64F91FB7D9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EA5637A-4DE0-4E80-BFB5-D1C152E1D828}"/>
              </a:ext>
            </a:extLst>
          </p:cNvPr>
          <p:cNvSpPr>
            <a:spLocks noGrp="1"/>
          </p:cNvSpPr>
          <p:nvPr>
            <p:ph type="dt" sz="half" idx="10"/>
          </p:nvPr>
        </p:nvSpPr>
        <p:spPr/>
        <p:txBody>
          <a:bodyPr/>
          <a:lstStyle/>
          <a:p>
            <a:fld id="{833EEBD0-D45A-483B-95CD-C81300D456A1}" type="datetimeFigureOut">
              <a:rPr lang="en-US" smtClean="0"/>
              <a:pPr/>
              <a:t>5/8/2018</a:t>
            </a:fld>
            <a:endParaRPr lang="en-US"/>
          </a:p>
        </p:txBody>
      </p:sp>
      <p:sp>
        <p:nvSpPr>
          <p:cNvPr id="5" name="Footer Placeholder 4">
            <a:extLst>
              <a:ext uri="{FF2B5EF4-FFF2-40B4-BE49-F238E27FC236}">
                <a16:creationId xmlns:a16="http://schemas.microsoft.com/office/drawing/2014/main" xmlns="" id="{27AEC6E8-49EB-43B2-A76A-9CB6B96C4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96CA45-C9A2-435D-9596-DC848DE3858E}"/>
              </a:ext>
            </a:extLst>
          </p:cNvPr>
          <p:cNvSpPr>
            <a:spLocks noGrp="1"/>
          </p:cNvSpPr>
          <p:nvPr>
            <p:ph type="sldNum" sz="quarter" idx="12"/>
          </p:nvPr>
        </p:nvSpPr>
        <p:spPr/>
        <p:txBody>
          <a:bodyPr/>
          <a:lstStyle/>
          <a:p>
            <a:fld id="{40A8896B-D89F-4819-BB56-4C83C9FCE339}" type="slidenum">
              <a:rPr lang="en-US" smtClean="0"/>
              <a:pPr/>
              <a:t>‹#›</a:t>
            </a:fld>
            <a:endParaRPr lang="en-US"/>
          </a:p>
        </p:txBody>
      </p:sp>
    </p:spTree>
    <p:extLst>
      <p:ext uri="{BB962C8B-B14F-4D97-AF65-F5344CB8AC3E}">
        <p14:creationId xmlns:p14="http://schemas.microsoft.com/office/powerpoint/2010/main" xmlns="" val="372050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FAF4F-FA95-4BC7-A61E-0489125F6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F7FD22-CFC9-46FB-A590-54D8AF229F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86B3277-F578-4B08-AD82-37BDCA2E6F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FCD7FFA-E3FB-4415-B890-2E50B0B639A2}"/>
              </a:ext>
            </a:extLst>
          </p:cNvPr>
          <p:cNvSpPr>
            <a:spLocks noGrp="1"/>
          </p:cNvSpPr>
          <p:nvPr>
            <p:ph type="dt" sz="half" idx="10"/>
          </p:nvPr>
        </p:nvSpPr>
        <p:spPr/>
        <p:txBody>
          <a:bodyPr/>
          <a:lstStyle/>
          <a:p>
            <a:fld id="{833EEBD0-D45A-483B-95CD-C81300D456A1}" type="datetimeFigureOut">
              <a:rPr lang="en-US" smtClean="0"/>
              <a:pPr/>
              <a:t>5/8/2018</a:t>
            </a:fld>
            <a:endParaRPr lang="en-US"/>
          </a:p>
        </p:txBody>
      </p:sp>
      <p:sp>
        <p:nvSpPr>
          <p:cNvPr id="6" name="Footer Placeholder 5">
            <a:extLst>
              <a:ext uri="{FF2B5EF4-FFF2-40B4-BE49-F238E27FC236}">
                <a16:creationId xmlns:a16="http://schemas.microsoft.com/office/drawing/2014/main" xmlns="" id="{9FFC8103-5FFE-4246-A4D4-4FA9A0F8F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59D794B-DC93-47E5-902B-E7130EC5A680}"/>
              </a:ext>
            </a:extLst>
          </p:cNvPr>
          <p:cNvSpPr>
            <a:spLocks noGrp="1"/>
          </p:cNvSpPr>
          <p:nvPr>
            <p:ph type="sldNum" sz="quarter" idx="12"/>
          </p:nvPr>
        </p:nvSpPr>
        <p:spPr/>
        <p:txBody>
          <a:bodyPr/>
          <a:lstStyle/>
          <a:p>
            <a:fld id="{40A8896B-D89F-4819-BB56-4C83C9FCE339}" type="slidenum">
              <a:rPr lang="en-US" smtClean="0"/>
              <a:pPr/>
              <a:t>‹#›</a:t>
            </a:fld>
            <a:endParaRPr lang="en-US"/>
          </a:p>
        </p:txBody>
      </p:sp>
    </p:spTree>
    <p:extLst>
      <p:ext uri="{BB962C8B-B14F-4D97-AF65-F5344CB8AC3E}">
        <p14:creationId xmlns:p14="http://schemas.microsoft.com/office/powerpoint/2010/main" xmlns="" val="299763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7C7EA-CDF8-4FBE-A939-0FD6448FD8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FDDE124-A643-4268-B1DF-75688FAAF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E9B1A68-C138-49A0-B849-EA6D4B3D46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AE8D28D-5AEC-4F3E-87DF-E6B8FAD92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7240F56-FDED-4513-8B31-67243171C0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2A92F07-E967-490A-8039-AB683EC99571}"/>
              </a:ext>
            </a:extLst>
          </p:cNvPr>
          <p:cNvSpPr>
            <a:spLocks noGrp="1"/>
          </p:cNvSpPr>
          <p:nvPr>
            <p:ph type="dt" sz="half" idx="10"/>
          </p:nvPr>
        </p:nvSpPr>
        <p:spPr/>
        <p:txBody>
          <a:bodyPr/>
          <a:lstStyle/>
          <a:p>
            <a:fld id="{833EEBD0-D45A-483B-95CD-C81300D456A1}" type="datetimeFigureOut">
              <a:rPr lang="en-US" smtClean="0"/>
              <a:pPr/>
              <a:t>5/8/2018</a:t>
            </a:fld>
            <a:endParaRPr lang="en-US"/>
          </a:p>
        </p:txBody>
      </p:sp>
      <p:sp>
        <p:nvSpPr>
          <p:cNvPr id="8" name="Footer Placeholder 7">
            <a:extLst>
              <a:ext uri="{FF2B5EF4-FFF2-40B4-BE49-F238E27FC236}">
                <a16:creationId xmlns:a16="http://schemas.microsoft.com/office/drawing/2014/main" xmlns="" id="{2679FB08-E65A-457F-AD38-A1ADA5E79A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1B5C602-7A3C-400A-B7A6-C24F28498A1D}"/>
              </a:ext>
            </a:extLst>
          </p:cNvPr>
          <p:cNvSpPr>
            <a:spLocks noGrp="1"/>
          </p:cNvSpPr>
          <p:nvPr>
            <p:ph type="sldNum" sz="quarter" idx="12"/>
          </p:nvPr>
        </p:nvSpPr>
        <p:spPr/>
        <p:txBody>
          <a:bodyPr/>
          <a:lstStyle/>
          <a:p>
            <a:fld id="{40A8896B-D89F-4819-BB56-4C83C9FCE339}" type="slidenum">
              <a:rPr lang="en-US" smtClean="0"/>
              <a:pPr/>
              <a:t>‹#›</a:t>
            </a:fld>
            <a:endParaRPr lang="en-US"/>
          </a:p>
        </p:txBody>
      </p:sp>
    </p:spTree>
    <p:extLst>
      <p:ext uri="{BB962C8B-B14F-4D97-AF65-F5344CB8AC3E}">
        <p14:creationId xmlns:p14="http://schemas.microsoft.com/office/powerpoint/2010/main" xmlns="" val="318314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1504E3-0E6E-497D-BA73-6A8FB3C73D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F7E64DD-2CD7-460C-B8A8-5A370F1E30A6}"/>
              </a:ext>
            </a:extLst>
          </p:cNvPr>
          <p:cNvSpPr>
            <a:spLocks noGrp="1"/>
          </p:cNvSpPr>
          <p:nvPr>
            <p:ph type="dt" sz="half" idx="10"/>
          </p:nvPr>
        </p:nvSpPr>
        <p:spPr/>
        <p:txBody>
          <a:bodyPr/>
          <a:lstStyle/>
          <a:p>
            <a:fld id="{833EEBD0-D45A-483B-95CD-C81300D456A1}" type="datetimeFigureOut">
              <a:rPr lang="en-US" smtClean="0"/>
              <a:pPr/>
              <a:t>5/8/2018</a:t>
            </a:fld>
            <a:endParaRPr lang="en-US"/>
          </a:p>
        </p:txBody>
      </p:sp>
      <p:sp>
        <p:nvSpPr>
          <p:cNvPr id="4" name="Footer Placeholder 3">
            <a:extLst>
              <a:ext uri="{FF2B5EF4-FFF2-40B4-BE49-F238E27FC236}">
                <a16:creationId xmlns:a16="http://schemas.microsoft.com/office/drawing/2014/main" xmlns="" id="{A6ADAC92-B76B-4BD0-AA9B-2DACB94BF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E44C2EB-5B37-41DB-BE00-F23E84FCD48B}"/>
              </a:ext>
            </a:extLst>
          </p:cNvPr>
          <p:cNvSpPr>
            <a:spLocks noGrp="1"/>
          </p:cNvSpPr>
          <p:nvPr>
            <p:ph type="sldNum" sz="quarter" idx="12"/>
          </p:nvPr>
        </p:nvSpPr>
        <p:spPr/>
        <p:txBody>
          <a:bodyPr/>
          <a:lstStyle/>
          <a:p>
            <a:fld id="{40A8896B-D89F-4819-BB56-4C83C9FCE339}" type="slidenum">
              <a:rPr lang="en-US" smtClean="0"/>
              <a:pPr/>
              <a:t>‹#›</a:t>
            </a:fld>
            <a:endParaRPr lang="en-US"/>
          </a:p>
        </p:txBody>
      </p:sp>
    </p:spTree>
    <p:extLst>
      <p:ext uri="{BB962C8B-B14F-4D97-AF65-F5344CB8AC3E}">
        <p14:creationId xmlns:p14="http://schemas.microsoft.com/office/powerpoint/2010/main" xmlns="" val="5317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567C5A0-3331-49D0-ADEE-48E9AE42BBE2}"/>
              </a:ext>
            </a:extLst>
          </p:cNvPr>
          <p:cNvSpPr>
            <a:spLocks noGrp="1"/>
          </p:cNvSpPr>
          <p:nvPr>
            <p:ph type="dt" sz="half" idx="10"/>
          </p:nvPr>
        </p:nvSpPr>
        <p:spPr/>
        <p:txBody>
          <a:bodyPr/>
          <a:lstStyle/>
          <a:p>
            <a:fld id="{833EEBD0-D45A-483B-95CD-C81300D456A1}" type="datetimeFigureOut">
              <a:rPr lang="en-US" smtClean="0"/>
              <a:pPr/>
              <a:t>5/8/2018</a:t>
            </a:fld>
            <a:endParaRPr lang="en-US"/>
          </a:p>
        </p:txBody>
      </p:sp>
      <p:sp>
        <p:nvSpPr>
          <p:cNvPr id="3" name="Footer Placeholder 2">
            <a:extLst>
              <a:ext uri="{FF2B5EF4-FFF2-40B4-BE49-F238E27FC236}">
                <a16:creationId xmlns:a16="http://schemas.microsoft.com/office/drawing/2014/main" xmlns="" id="{3D3CF451-DB8B-462F-A024-A6523CEF5B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B6855A-D019-4DA1-83A0-90D065C9A7A7}"/>
              </a:ext>
            </a:extLst>
          </p:cNvPr>
          <p:cNvSpPr>
            <a:spLocks noGrp="1"/>
          </p:cNvSpPr>
          <p:nvPr>
            <p:ph type="sldNum" sz="quarter" idx="12"/>
          </p:nvPr>
        </p:nvSpPr>
        <p:spPr/>
        <p:txBody>
          <a:bodyPr/>
          <a:lstStyle/>
          <a:p>
            <a:fld id="{40A8896B-D89F-4819-BB56-4C83C9FCE339}" type="slidenum">
              <a:rPr lang="en-US" smtClean="0"/>
              <a:pPr/>
              <a:t>‹#›</a:t>
            </a:fld>
            <a:endParaRPr lang="en-US"/>
          </a:p>
        </p:txBody>
      </p:sp>
    </p:spTree>
    <p:extLst>
      <p:ext uri="{BB962C8B-B14F-4D97-AF65-F5344CB8AC3E}">
        <p14:creationId xmlns:p14="http://schemas.microsoft.com/office/powerpoint/2010/main" xmlns="" val="32609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CC416-2397-4F1C-8DE0-333D0EFAA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991BC73-0E0B-4C05-AA58-9ABB23ACC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F9B6F1E-55D9-4FA3-BE75-D37BEBA9A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7BC83FB-BF66-4C9E-8CD9-9E52304196A1}"/>
              </a:ext>
            </a:extLst>
          </p:cNvPr>
          <p:cNvSpPr>
            <a:spLocks noGrp="1"/>
          </p:cNvSpPr>
          <p:nvPr>
            <p:ph type="dt" sz="half" idx="10"/>
          </p:nvPr>
        </p:nvSpPr>
        <p:spPr/>
        <p:txBody>
          <a:bodyPr/>
          <a:lstStyle/>
          <a:p>
            <a:fld id="{833EEBD0-D45A-483B-95CD-C81300D456A1}" type="datetimeFigureOut">
              <a:rPr lang="en-US" smtClean="0"/>
              <a:pPr/>
              <a:t>5/8/2018</a:t>
            </a:fld>
            <a:endParaRPr lang="en-US"/>
          </a:p>
        </p:txBody>
      </p:sp>
      <p:sp>
        <p:nvSpPr>
          <p:cNvPr id="6" name="Footer Placeholder 5">
            <a:extLst>
              <a:ext uri="{FF2B5EF4-FFF2-40B4-BE49-F238E27FC236}">
                <a16:creationId xmlns:a16="http://schemas.microsoft.com/office/drawing/2014/main" xmlns="" id="{E2BB0597-B79B-4419-8170-A462EFB6F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87BA9B-8D59-4F4D-ABF2-59091DF5ABB5}"/>
              </a:ext>
            </a:extLst>
          </p:cNvPr>
          <p:cNvSpPr>
            <a:spLocks noGrp="1"/>
          </p:cNvSpPr>
          <p:nvPr>
            <p:ph type="sldNum" sz="quarter" idx="12"/>
          </p:nvPr>
        </p:nvSpPr>
        <p:spPr/>
        <p:txBody>
          <a:bodyPr/>
          <a:lstStyle/>
          <a:p>
            <a:fld id="{40A8896B-D89F-4819-BB56-4C83C9FCE339}" type="slidenum">
              <a:rPr lang="en-US" smtClean="0"/>
              <a:pPr/>
              <a:t>‹#›</a:t>
            </a:fld>
            <a:endParaRPr lang="en-US"/>
          </a:p>
        </p:txBody>
      </p:sp>
    </p:spTree>
    <p:extLst>
      <p:ext uri="{BB962C8B-B14F-4D97-AF65-F5344CB8AC3E}">
        <p14:creationId xmlns:p14="http://schemas.microsoft.com/office/powerpoint/2010/main" xmlns="" val="5114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A49AB-6075-4FDB-A94B-115AE2A9B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8C4E3E2-453C-4464-AB54-1DC9B43CC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6662E8C-2E6F-45A6-A64B-CBA1FA547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36C7412-A957-4A64-A02E-CF2A5F8A51B2}"/>
              </a:ext>
            </a:extLst>
          </p:cNvPr>
          <p:cNvSpPr>
            <a:spLocks noGrp="1"/>
          </p:cNvSpPr>
          <p:nvPr>
            <p:ph type="dt" sz="half" idx="10"/>
          </p:nvPr>
        </p:nvSpPr>
        <p:spPr/>
        <p:txBody>
          <a:bodyPr/>
          <a:lstStyle/>
          <a:p>
            <a:fld id="{833EEBD0-D45A-483B-95CD-C81300D456A1}" type="datetimeFigureOut">
              <a:rPr lang="en-US" smtClean="0"/>
              <a:pPr/>
              <a:t>5/8/2018</a:t>
            </a:fld>
            <a:endParaRPr lang="en-US"/>
          </a:p>
        </p:txBody>
      </p:sp>
      <p:sp>
        <p:nvSpPr>
          <p:cNvPr id="6" name="Footer Placeholder 5">
            <a:extLst>
              <a:ext uri="{FF2B5EF4-FFF2-40B4-BE49-F238E27FC236}">
                <a16:creationId xmlns:a16="http://schemas.microsoft.com/office/drawing/2014/main" xmlns="" id="{239BD076-1B50-4DB0-B659-D89451882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71CF96C-F89D-4E2E-A216-46706F88710C}"/>
              </a:ext>
            </a:extLst>
          </p:cNvPr>
          <p:cNvSpPr>
            <a:spLocks noGrp="1"/>
          </p:cNvSpPr>
          <p:nvPr>
            <p:ph type="sldNum" sz="quarter" idx="12"/>
          </p:nvPr>
        </p:nvSpPr>
        <p:spPr/>
        <p:txBody>
          <a:bodyPr/>
          <a:lstStyle/>
          <a:p>
            <a:fld id="{40A8896B-D89F-4819-BB56-4C83C9FCE339}" type="slidenum">
              <a:rPr lang="en-US" smtClean="0"/>
              <a:pPr/>
              <a:t>‹#›</a:t>
            </a:fld>
            <a:endParaRPr lang="en-US"/>
          </a:p>
        </p:txBody>
      </p:sp>
    </p:spTree>
    <p:extLst>
      <p:ext uri="{BB962C8B-B14F-4D97-AF65-F5344CB8AC3E}">
        <p14:creationId xmlns:p14="http://schemas.microsoft.com/office/powerpoint/2010/main" xmlns="" val="366434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95FFBFD-352D-4736-9AE9-6FBC60EA8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FB9D8F6-D70D-4E7B-AD43-A5A9795CDC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21EA04-5B6E-40A0-8C33-480C4BD9C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EEBD0-D45A-483B-95CD-C81300D456A1}" type="datetimeFigureOut">
              <a:rPr lang="en-US" smtClean="0"/>
              <a:pPr/>
              <a:t>5/8/2018</a:t>
            </a:fld>
            <a:endParaRPr lang="en-US"/>
          </a:p>
        </p:txBody>
      </p:sp>
      <p:sp>
        <p:nvSpPr>
          <p:cNvPr id="5" name="Footer Placeholder 4">
            <a:extLst>
              <a:ext uri="{FF2B5EF4-FFF2-40B4-BE49-F238E27FC236}">
                <a16:creationId xmlns:a16="http://schemas.microsoft.com/office/drawing/2014/main" xmlns="" id="{F311B103-68D6-4465-8075-71A3EB1355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CD168AF-2403-4728-81BE-76AC98C6B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8896B-D89F-4819-BB56-4C83C9FCE339}" type="slidenum">
              <a:rPr lang="en-US" smtClean="0"/>
              <a:pPr/>
              <a:t>‹#›</a:t>
            </a:fld>
            <a:endParaRPr lang="en-US"/>
          </a:p>
        </p:txBody>
      </p:sp>
    </p:spTree>
    <p:extLst>
      <p:ext uri="{BB962C8B-B14F-4D97-AF65-F5344CB8AC3E}">
        <p14:creationId xmlns:p14="http://schemas.microsoft.com/office/powerpoint/2010/main" xmlns="" val="336719544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Early Childhood Development</a:t>
            </a:r>
            <a:br>
              <a:rPr lang="en-US" b="1" dirty="0"/>
            </a:br>
            <a:r>
              <a:rPr lang="en-US" b="1" dirty="0"/>
              <a:t>(ECD)  Initiative in Pakistan</a:t>
            </a:r>
          </a:p>
        </p:txBody>
      </p:sp>
      <p:sp>
        <p:nvSpPr>
          <p:cNvPr id="3" name="Subtitle 2"/>
          <p:cNvSpPr>
            <a:spLocks noGrp="1"/>
          </p:cNvSpPr>
          <p:nvPr>
            <p:ph type="subTitle" idx="1"/>
          </p:nvPr>
        </p:nvSpPr>
        <p:spPr>
          <a:xfrm>
            <a:off x="1524000" y="4339988"/>
            <a:ext cx="9144000" cy="1951630"/>
          </a:xfrm>
        </p:spPr>
        <p:txBody>
          <a:bodyPr>
            <a:normAutofit fontScale="55000" lnSpcReduction="20000"/>
          </a:bodyPr>
          <a:lstStyle/>
          <a:p>
            <a:r>
              <a:rPr lang="en-US" sz="5100" dirty="0"/>
              <a:t>Dr. Sadaf Sardar </a:t>
            </a:r>
          </a:p>
          <a:p>
            <a:r>
              <a:rPr lang="en-US" sz="3300" dirty="0"/>
              <a:t>National Program Officer</a:t>
            </a:r>
          </a:p>
          <a:p>
            <a:r>
              <a:rPr lang="en-US" sz="3300" b="1" dirty="0"/>
              <a:t>Scaling Up Nutrition (SUN) Pakistan</a:t>
            </a:r>
          </a:p>
          <a:p>
            <a:pPr algn="l"/>
            <a:endParaRPr lang="en-US" dirty="0"/>
          </a:p>
          <a:p>
            <a:r>
              <a:rPr lang="en-US" sz="3200" b="1" dirty="0"/>
              <a:t>Nutrition Section, M/o Planning, Development &amp; Reform</a:t>
            </a:r>
          </a:p>
          <a:p>
            <a:r>
              <a:rPr lang="en-US" sz="3200" b="1" dirty="0"/>
              <a:t>Planning Commission</a:t>
            </a:r>
          </a:p>
        </p:txBody>
      </p:sp>
      <p:pic>
        <p:nvPicPr>
          <p:cNvPr id="5" name="Picture 4" descr="Govt logo.jpg"/>
          <p:cNvPicPr/>
          <p:nvPr/>
        </p:nvPicPr>
        <p:blipFill>
          <a:blip r:embed="rId2">
            <a:extLst>
              <a:ext uri="{28A0092B-C50C-407E-A947-70E740481C1C}">
                <a14:useLocalDpi xmlns:a14="http://schemas.microsoft.com/office/drawing/2010/main" xmlns="" val="0"/>
              </a:ext>
            </a:extLst>
          </a:blip>
          <a:srcRect/>
          <a:stretch>
            <a:fillRect/>
          </a:stretch>
        </p:blipFill>
        <p:spPr bwMode="auto">
          <a:xfrm>
            <a:off x="109182" y="10144"/>
            <a:ext cx="936625" cy="969298"/>
          </a:xfrm>
          <a:prstGeom prst="rect">
            <a:avLst/>
          </a:prstGeom>
          <a:noFill/>
          <a:ln>
            <a:noFill/>
          </a:ln>
        </p:spPr>
      </p:pic>
      <p:pic>
        <p:nvPicPr>
          <p:cNvPr id="6" name="Picture 5" descr="C:\Users\Administrator\Desktop\download (1).png"/>
          <p:cNvPicPr/>
          <p:nvPr/>
        </p:nvPicPr>
        <p:blipFill rotWithShape="1">
          <a:blip r:embed="rId3">
            <a:extLst>
              <a:ext uri="{28A0092B-C50C-407E-A947-70E740481C1C}">
                <a14:useLocalDpi xmlns:a14="http://schemas.microsoft.com/office/drawing/2010/main" xmlns="" val="0"/>
              </a:ext>
            </a:extLst>
          </a:blip>
          <a:srcRect l="6542" t="26480" r="5919" b="33022"/>
          <a:stretch/>
        </p:blipFill>
        <p:spPr bwMode="auto">
          <a:xfrm>
            <a:off x="10320142" y="136478"/>
            <a:ext cx="1553410" cy="842964"/>
          </a:xfrm>
          <a:prstGeom prst="rect">
            <a:avLst/>
          </a:prstGeom>
          <a:noFill/>
          <a:ln>
            <a:noFill/>
          </a:ln>
          <a:extLst>
            <a:ext uri="{53640926-AAD7-44D8-BBD7-CCE9431645EC}">
              <a14:shadowObscured xmlns:a14="http://schemas.microsoft.com/office/drawing/2010/main" xmlns=""/>
            </a:ext>
          </a:extLst>
        </p:spPr>
      </p:pic>
      <p:pic>
        <p:nvPicPr>
          <p:cNvPr id="7" name="Picture 6" descr="image002"/>
          <p:cNvPicPr/>
          <p:nvPr/>
        </p:nvPicPr>
        <p:blipFill>
          <a:blip r:embed="rId4">
            <a:extLst>
              <a:ext uri="{28A0092B-C50C-407E-A947-70E740481C1C}">
                <a14:useLocalDpi xmlns:a14="http://schemas.microsoft.com/office/drawing/2010/main" xmlns="" val="0"/>
              </a:ext>
            </a:extLst>
          </a:blip>
          <a:srcRect/>
          <a:stretch>
            <a:fillRect/>
          </a:stretch>
        </p:blipFill>
        <p:spPr bwMode="auto">
          <a:xfrm>
            <a:off x="5099712" y="292338"/>
            <a:ext cx="1473959" cy="708065"/>
          </a:xfrm>
          <a:prstGeom prst="rect">
            <a:avLst/>
          </a:prstGeom>
          <a:noFill/>
        </p:spPr>
      </p:pic>
    </p:spTree>
    <p:extLst>
      <p:ext uri="{BB962C8B-B14F-4D97-AF65-F5344CB8AC3E}">
        <p14:creationId xmlns:p14="http://schemas.microsoft.com/office/powerpoint/2010/main" xmlns="" val="9921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66800" y="1064524"/>
            <a:ext cx="9210541" cy="5793475"/>
          </a:xfrm>
          <a:prstGeom prst="rect">
            <a:avLst/>
          </a:prstGeom>
          <a:solidFill>
            <a:srgbClr val="E6C54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rPr>
              <a:t>UNICEF</a:t>
            </a:r>
            <a:r>
              <a:rPr lang="en-US" sz="2600" dirty="0">
                <a:solidFill>
                  <a:schemeClr val="tx1"/>
                </a:solidFill>
              </a:rPr>
              <a:t> to provide knowledge creation and capacity building and supportive environment for nurturing care</a:t>
            </a:r>
          </a:p>
          <a:p>
            <a:endParaRPr lang="en-US" sz="2600" dirty="0">
              <a:solidFill>
                <a:schemeClr val="tx1"/>
              </a:solidFill>
            </a:endParaRPr>
          </a:p>
          <a:p>
            <a:pPr marL="800100" lvl="1" indent="-342900">
              <a:buFont typeface="Arial" panose="020B0604020202020204" pitchFamily="34" charset="0"/>
              <a:buChar char="•"/>
              <a:defRPr/>
            </a:pPr>
            <a:r>
              <a:rPr lang="en-US" sz="2600" dirty="0">
                <a:solidFill>
                  <a:schemeClr val="tx1"/>
                </a:solidFill>
              </a:rPr>
              <a:t>Creation of ‘Communication for Development’ (C4D) materials for information sharing on key elements of ECD</a:t>
            </a:r>
          </a:p>
          <a:p>
            <a:pPr lvl="1">
              <a:defRPr/>
            </a:pPr>
            <a:endParaRPr lang="en-US" sz="2600" dirty="0">
              <a:solidFill>
                <a:schemeClr val="tx1"/>
              </a:solidFill>
            </a:endParaRPr>
          </a:p>
          <a:p>
            <a:pPr marL="800100" lvl="1" indent="-342900">
              <a:buFont typeface="Arial" panose="020B0604020202020204" pitchFamily="34" charset="0"/>
              <a:buChar char="•"/>
              <a:defRPr/>
            </a:pPr>
            <a:r>
              <a:rPr lang="en-US" sz="2600" dirty="0">
                <a:solidFill>
                  <a:schemeClr val="tx1"/>
                </a:solidFill>
              </a:rPr>
              <a:t>Material tested through focus group discussions with mothers &amp; fathers</a:t>
            </a:r>
          </a:p>
        </p:txBody>
      </p:sp>
      <p:sp>
        <p:nvSpPr>
          <p:cNvPr id="7" name="Rectangle 6"/>
          <p:cNvSpPr/>
          <p:nvPr/>
        </p:nvSpPr>
        <p:spPr>
          <a:xfrm>
            <a:off x="1094509" y="0"/>
            <a:ext cx="9182832" cy="965776"/>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ECD initiative in Pakistan </a:t>
            </a:r>
          </a:p>
          <a:p>
            <a:pPr algn="ctr"/>
            <a:r>
              <a:rPr lang="en-US" sz="3200" b="1" dirty="0"/>
              <a:t>Status update</a:t>
            </a:r>
          </a:p>
        </p:txBody>
      </p:sp>
      <p:sp>
        <p:nvSpPr>
          <p:cNvPr id="9" name="Rectangle 8"/>
          <p:cNvSpPr/>
          <p:nvPr/>
        </p:nvSpPr>
        <p:spPr>
          <a:xfrm>
            <a:off x="1815474" y="381001"/>
            <a:ext cx="184731" cy="584775"/>
          </a:xfrm>
          <a:prstGeom prst="rect">
            <a:avLst/>
          </a:prstGeom>
        </p:spPr>
        <p:txBody>
          <a:bodyPr wrap="none">
            <a:spAutoFit/>
          </a:bodyPr>
          <a:lstStyle/>
          <a:p>
            <a:endParaRPr lang="en-US" sz="3200" b="1" dirty="0">
              <a:solidFill>
                <a:schemeClr val="bg1"/>
              </a:solidFill>
            </a:endParaRPr>
          </a:p>
        </p:txBody>
      </p:sp>
      <p:pic>
        <p:nvPicPr>
          <p:cNvPr id="6" name="Picture 5" descr="Govt logo.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09182" y="10144"/>
            <a:ext cx="936625" cy="969298"/>
          </a:xfrm>
          <a:prstGeom prst="rect">
            <a:avLst/>
          </a:prstGeom>
          <a:noFill/>
          <a:ln>
            <a:noFill/>
          </a:ln>
        </p:spPr>
      </p:pic>
      <p:pic>
        <p:nvPicPr>
          <p:cNvPr id="8" name="Picture 7" descr="C:\Users\Administrator\Desktop\download (1).png"/>
          <p:cNvPicPr/>
          <p:nvPr/>
        </p:nvPicPr>
        <p:blipFill rotWithShape="1">
          <a:blip r:embed="rId4">
            <a:extLst>
              <a:ext uri="{28A0092B-C50C-407E-A947-70E740481C1C}">
                <a14:useLocalDpi xmlns:a14="http://schemas.microsoft.com/office/drawing/2010/main" xmlns="" val="0"/>
              </a:ext>
            </a:extLst>
          </a:blip>
          <a:srcRect l="6542" t="26480" r="5919" b="33022"/>
          <a:stretch/>
        </p:blipFill>
        <p:spPr bwMode="auto">
          <a:xfrm>
            <a:off x="10320142" y="136478"/>
            <a:ext cx="1553410" cy="84296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011262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365126"/>
            <a:ext cx="10515600" cy="423958"/>
          </a:xfrm>
        </p:spPr>
        <p:txBody>
          <a:bodyPr>
            <a:normAutofit fontScale="90000"/>
          </a:bodyPr>
          <a:lstStyle/>
          <a:p>
            <a:endParaRPr lang="en-US" altLang="en-US" b="1" dirty="0"/>
          </a:p>
        </p:txBody>
      </p:sp>
      <p:pic>
        <p:nvPicPr>
          <p:cNvPr id="11269" name="Content Placeholder 7"/>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838200" y="365126"/>
            <a:ext cx="10515600" cy="6492873"/>
          </a:xfrm>
        </p:spPr>
      </p:pic>
      <p:grpSp>
        <p:nvGrpSpPr>
          <p:cNvPr id="11270" name="Group 12"/>
          <p:cNvGrpSpPr>
            <a:grpSpLocks/>
          </p:cNvGrpSpPr>
          <p:nvPr/>
        </p:nvGrpSpPr>
        <p:grpSpPr bwMode="auto">
          <a:xfrm>
            <a:off x="2027238" y="2054226"/>
            <a:ext cx="7827962" cy="4041775"/>
            <a:chOff x="502933" y="2054174"/>
            <a:chExt cx="7827933" cy="3790159"/>
          </a:xfrm>
        </p:grpSpPr>
        <p:sp>
          <p:nvSpPr>
            <p:cNvPr id="10" name="Rectangle 9"/>
            <p:cNvSpPr/>
            <p:nvPr/>
          </p:nvSpPr>
          <p:spPr>
            <a:xfrm rot="20176075">
              <a:off x="502933" y="2054174"/>
              <a:ext cx="7827933" cy="1938992"/>
            </a:xfrm>
            <a:prstGeom prst="rect">
              <a:avLst/>
            </a:prstGeom>
            <a:noFill/>
          </p:spPr>
          <p:txBody>
            <a:bodyPr>
              <a:spAutoFit/>
            </a:bodyPr>
            <a:lstStyle/>
            <a:p>
              <a:pPr algn="ctr">
                <a:defRPr/>
              </a:pPr>
              <a:r>
                <a:rPr lang="en-US" sz="12000" b="1" dirty="0">
                  <a:ln w="10160">
                    <a:solidFill>
                      <a:schemeClr val="accent5">
                        <a:alpha val="50000"/>
                      </a:schemeClr>
                    </a:solidFill>
                    <a:prstDash val="solid"/>
                  </a:ln>
                  <a:solidFill>
                    <a:srgbClr val="FFFFFF">
                      <a:alpha val="30000"/>
                    </a:srgbClr>
                  </a:solidFill>
                  <a:effectLst>
                    <a:outerShdw blurRad="38100" dist="22860" dir="5400000" algn="tl" rotWithShape="0">
                      <a:srgbClr val="000000">
                        <a:alpha val="30000"/>
                      </a:srgbClr>
                    </a:outerShdw>
                  </a:effectLst>
                </a:rPr>
                <a:t>DRAFT</a:t>
              </a:r>
            </a:p>
          </p:txBody>
        </p:sp>
        <p:pic>
          <p:nvPicPr>
            <p:cNvPr id="11272" name="Picture 10"/>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570902" y="5419344"/>
              <a:ext cx="1533144" cy="371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3" name="Picture 1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15733" y="5036199"/>
              <a:ext cx="808134" cy="808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84856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38200" y="365126"/>
            <a:ext cx="10515600" cy="126194"/>
          </a:xfrm>
        </p:spPr>
        <p:txBody>
          <a:bodyPr>
            <a:normAutofit fontScale="90000"/>
          </a:bodyPr>
          <a:lstStyle/>
          <a:p>
            <a:pPr eaLnBrk="1" hangingPunct="1"/>
            <a:endParaRPr lang="en-US" altLang="en-US" dirty="0"/>
          </a:p>
        </p:txBody>
      </p:sp>
      <p:pic>
        <p:nvPicPr>
          <p:cNvPr id="12291"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838200" y="259308"/>
            <a:ext cx="10515600" cy="6598692"/>
          </a:xfrm>
        </p:spPr>
      </p:pic>
    </p:spTree>
    <p:extLst>
      <p:ext uri="{BB962C8B-B14F-4D97-AF65-F5344CB8AC3E}">
        <p14:creationId xmlns:p14="http://schemas.microsoft.com/office/powerpoint/2010/main" xmlns="" val="1443979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102055" y="1036090"/>
            <a:ext cx="9210541" cy="5793475"/>
          </a:xfrm>
          <a:prstGeom prst="rect">
            <a:avLst/>
          </a:prstGeom>
          <a:solidFill>
            <a:srgbClr val="E6C54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7" name="Rectangle 6"/>
          <p:cNvSpPr/>
          <p:nvPr/>
        </p:nvSpPr>
        <p:spPr>
          <a:xfrm>
            <a:off x="1115910" y="49374"/>
            <a:ext cx="9182832" cy="965776"/>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Strategic Directions &amp; Way forward  </a:t>
            </a:r>
          </a:p>
        </p:txBody>
      </p:sp>
      <p:sp>
        <p:nvSpPr>
          <p:cNvPr id="9" name="Rectangle 8"/>
          <p:cNvSpPr/>
          <p:nvPr/>
        </p:nvSpPr>
        <p:spPr>
          <a:xfrm>
            <a:off x="1815474" y="381001"/>
            <a:ext cx="184731" cy="584775"/>
          </a:xfrm>
          <a:prstGeom prst="rect">
            <a:avLst/>
          </a:prstGeom>
        </p:spPr>
        <p:txBody>
          <a:bodyPr wrap="none">
            <a:spAutoFit/>
          </a:bodyPr>
          <a:lstStyle/>
          <a:p>
            <a:endParaRPr lang="en-US" sz="3200" b="1" dirty="0">
              <a:solidFill>
                <a:schemeClr val="bg1"/>
              </a:solidFill>
            </a:endParaRPr>
          </a:p>
        </p:txBody>
      </p:sp>
      <p:pic>
        <p:nvPicPr>
          <p:cNvPr id="6" name="Picture 5" descr="Govt logo.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09182" y="10144"/>
            <a:ext cx="936625" cy="969298"/>
          </a:xfrm>
          <a:prstGeom prst="rect">
            <a:avLst/>
          </a:prstGeom>
          <a:noFill/>
          <a:ln>
            <a:noFill/>
          </a:ln>
        </p:spPr>
      </p:pic>
      <p:graphicFrame>
        <p:nvGraphicFramePr>
          <p:cNvPr id="8" name="Content Placeholder 5"/>
          <p:cNvGraphicFramePr>
            <a:graphicFrameLocks noGrp="1"/>
          </p:cNvGraphicFramePr>
          <p:nvPr>
            <p:ph idx="1"/>
            <p:extLst>
              <p:ext uri="{D42A27DB-BD31-4B8C-83A1-F6EECF244321}">
                <p14:modId xmlns:p14="http://schemas.microsoft.com/office/powerpoint/2010/main" xmlns="" val="3887595638"/>
              </p:ext>
            </p:extLst>
          </p:nvPr>
        </p:nvGraphicFramePr>
        <p:xfrm>
          <a:off x="1102055" y="1036090"/>
          <a:ext cx="9196687" cy="6200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C:\Users\Administrator\Desktop\download (1).png"/>
          <p:cNvPicPr/>
          <p:nvPr/>
        </p:nvPicPr>
        <p:blipFill rotWithShape="1">
          <a:blip r:embed="rId8">
            <a:extLst>
              <a:ext uri="{28A0092B-C50C-407E-A947-70E740481C1C}">
                <a14:useLocalDpi xmlns:a14="http://schemas.microsoft.com/office/drawing/2010/main" xmlns="" val="0"/>
              </a:ext>
            </a:extLst>
          </a:blip>
          <a:srcRect l="6542" t="26480" r="5919" b="33022"/>
          <a:stretch/>
        </p:blipFill>
        <p:spPr bwMode="auto">
          <a:xfrm>
            <a:off x="10320142" y="136478"/>
            <a:ext cx="1553410" cy="84296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45097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66799" y="909441"/>
            <a:ext cx="10056125" cy="5505007"/>
          </a:xfrm>
          <a:prstGeom prst="rect">
            <a:avLst/>
          </a:prstGeom>
          <a:solidFill>
            <a:srgbClr val="E6C54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defRPr/>
            </a:pPr>
            <a:r>
              <a:rPr lang="en-US" sz="5400" dirty="0">
                <a:solidFill>
                  <a:schemeClr val="tx1"/>
                </a:solidFill>
              </a:rPr>
              <a:t>Thank You !</a:t>
            </a:r>
          </a:p>
          <a:p>
            <a:pPr marL="1257300" lvl="2" indent="-342900">
              <a:buFont typeface="Arial" panose="020B0604020202020204" pitchFamily="34" charset="0"/>
              <a:buChar char="•"/>
              <a:defRPr/>
            </a:pPr>
            <a:endParaRPr lang="en-US" sz="2400" dirty="0">
              <a:solidFill>
                <a:schemeClr val="tx1"/>
              </a:solidFill>
            </a:endParaRPr>
          </a:p>
          <a:p>
            <a:pPr>
              <a:defRPr/>
            </a:pPr>
            <a:r>
              <a:rPr lang="en-US" sz="2400" dirty="0">
                <a:solidFill>
                  <a:schemeClr val="tx1"/>
                </a:solidFill>
              </a:rPr>
              <a:t> </a:t>
            </a:r>
          </a:p>
        </p:txBody>
      </p:sp>
      <p:sp>
        <p:nvSpPr>
          <p:cNvPr id="9" name="Rectangle 8"/>
          <p:cNvSpPr/>
          <p:nvPr/>
        </p:nvSpPr>
        <p:spPr>
          <a:xfrm>
            <a:off x="1815474" y="381001"/>
            <a:ext cx="184731" cy="584775"/>
          </a:xfrm>
          <a:prstGeom prst="rect">
            <a:avLst/>
          </a:prstGeom>
        </p:spPr>
        <p:txBody>
          <a:bodyPr wrap="none">
            <a:spAutoFit/>
          </a:bodyPr>
          <a:lstStyle/>
          <a:p>
            <a:endParaRPr lang="en-US" sz="3200" b="1" dirty="0">
              <a:solidFill>
                <a:schemeClr val="bg1"/>
              </a:solidFill>
            </a:endParaRPr>
          </a:p>
        </p:txBody>
      </p:sp>
      <p:pic>
        <p:nvPicPr>
          <p:cNvPr id="6" name="Picture 5" descr="Govt logo.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09182" y="76766"/>
            <a:ext cx="936625" cy="955632"/>
          </a:xfrm>
          <a:prstGeom prst="rect">
            <a:avLst/>
          </a:prstGeom>
          <a:noFill/>
          <a:ln>
            <a:noFill/>
          </a:ln>
        </p:spPr>
      </p:pic>
      <p:pic>
        <p:nvPicPr>
          <p:cNvPr id="7" name="Picture 6" descr="C:\Users\Administrator\Desktop\download (1).png"/>
          <p:cNvPicPr/>
          <p:nvPr/>
        </p:nvPicPr>
        <p:blipFill rotWithShape="1">
          <a:blip r:embed="rId4">
            <a:extLst>
              <a:ext uri="{28A0092B-C50C-407E-A947-70E740481C1C}">
                <a14:useLocalDpi xmlns:a14="http://schemas.microsoft.com/office/drawing/2010/main" xmlns="" val="0"/>
              </a:ext>
            </a:extLst>
          </a:blip>
          <a:srcRect l="6542" t="26480" r="5919" b="33022"/>
          <a:stretch/>
        </p:blipFill>
        <p:spPr bwMode="auto">
          <a:xfrm>
            <a:off x="10298334" y="66478"/>
            <a:ext cx="1553410" cy="84296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846042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66800" y="1064525"/>
            <a:ext cx="9210541" cy="5134988"/>
          </a:xfrm>
          <a:prstGeom prst="rect">
            <a:avLst/>
          </a:prstGeom>
          <a:solidFill>
            <a:srgbClr val="E6C54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tx1"/>
                </a:solidFill>
              </a:rPr>
              <a:t>Early childhood and critical elements</a:t>
            </a:r>
          </a:p>
          <a:p>
            <a:pPr marL="457200" indent="-457200">
              <a:buFont typeface="Arial" panose="020B0604020202020204" pitchFamily="34" charset="0"/>
              <a:buChar char="•"/>
            </a:pPr>
            <a:r>
              <a:rPr lang="en-US" sz="2800" dirty="0">
                <a:solidFill>
                  <a:schemeClr val="tx1"/>
                </a:solidFill>
              </a:rPr>
              <a:t>Why to focus on 0- 8 years of early life</a:t>
            </a:r>
          </a:p>
          <a:p>
            <a:pPr marL="457200" indent="-457200">
              <a:buFont typeface="Arial" panose="020B0604020202020204" pitchFamily="34" charset="0"/>
              <a:buChar char="•"/>
            </a:pPr>
            <a:r>
              <a:rPr lang="en-US" sz="2800" dirty="0">
                <a:solidFill>
                  <a:schemeClr val="tx1"/>
                </a:solidFill>
              </a:rPr>
              <a:t>A comprehensive approach- critical areas of cooperation </a:t>
            </a:r>
          </a:p>
          <a:p>
            <a:pPr marL="457200" indent="-457200">
              <a:buFont typeface="Arial" panose="020B0604020202020204" pitchFamily="34" charset="0"/>
              <a:buChar char="•"/>
            </a:pPr>
            <a:r>
              <a:rPr lang="en-US" sz="2800" dirty="0">
                <a:solidFill>
                  <a:schemeClr val="tx1"/>
                </a:solidFill>
              </a:rPr>
              <a:t>ECD initiative in Pakistan </a:t>
            </a:r>
          </a:p>
          <a:p>
            <a:pPr marL="914400" lvl="1" indent="-457200">
              <a:buFont typeface="Arial" panose="020B0604020202020204" pitchFamily="34" charset="0"/>
              <a:buChar char="•"/>
            </a:pPr>
            <a:r>
              <a:rPr lang="en-US" sz="2800" dirty="0">
                <a:solidFill>
                  <a:schemeClr val="tx1"/>
                </a:solidFill>
              </a:rPr>
              <a:t>Supporting visionary directives</a:t>
            </a:r>
          </a:p>
          <a:p>
            <a:pPr marL="914400" lvl="1" indent="-457200">
              <a:buFont typeface="Arial" panose="020B0604020202020204" pitchFamily="34" charset="0"/>
              <a:buChar char="•"/>
            </a:pPr>
            <a:r>
              <a:rPr lang="en-US" sz="2800" dirty="0">
                <a:solidFill>
                  <a:schemeClr val="tx1"/>
                </a:solidFill>
              </a:rPr>
              <a:t>Existing coordination platforms</a:t>
            </a:r>
          </a:p>
          <a:p>
            <a:pPr marL="914400" lvl="1" indent="-457200">
              <a:buFont typeface="Arial" panose="020B0604020202020204" pitchFamily="34" charset="0"/>
              <a:buChar char="•"/>
            </a:pPr>
            <a:r>
              <a:rPr lang="en-US" sz="2800" dirty="0">
                <a:solidFill>
                  <a:schemeClr val="tx1"/>
                </a:solidFill>
              </a:rPr>
              <a:t>opportunities to measure impact of ECD-related programing </a:t>
            </a:r>
          </a:p>
          <a:p>
            <a:pPr marL="914400" lvl="1" indent="-457200">
              <a:buFont typeface="Arial" panose="020B0604020202020204" pitchFamily="34" charset="0"/>
              <a:buChar char="•"/>
            </a:pPr>
            <a:r>
              <a:rPr lang="en-US" sz="2800" dirty="0">
                <a:solidFill>
                  <a:schemeClr val="tx1"/>
                </a:solidFill>
              </a:rPr>
              <a:t>Status update </a:t>
            </a:r>
          </a:p>
          <a:p>
            <a:pPr marL="914400" lvl="1" indent="-457200">
              <a:buFont typeface="Arial" panose="020B0604020202020204" pitchFamily="34" charset="0"/>
              <a:buChar char="•"/>
            </a:pPr>
            <a:r>
              <a:rPr lang="en-US" sz="2800" dirty="0">
                <a:solidFill>
                  <a:schemeClr val="tx1"/>
                </a:solidFill>
              </a:rPr>
              <a:t>Strategic Directions &amp; Way forward</a:t>
            </a:r>
          </a:p>
          <a:p>
            <a:endParaRPr lang="en-US" sz="2800" b="1" dirty="0">
              <a:solidFill>
                <a:schemeClr val="bg1"/>
              </a:solidFill>
            </a:endParaRPr>
          </a:p>
        </p:txBody>
      </p:sp>
      <p:sp>
        <p:nvSpPr>
          <p:cNvPr id="7" name="Rectangle 6"/>
          <p:cNvSpPr/>
          <p:nvPr/>
        </p:nvSpPr>
        <p:spPr>
          <a:xfrm>
            <a:off x="1080654" y="10144"/>
            <a:ext cx="9182832" cy="965776"/>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Rectangle 8"/>
          <p:cNvSpPr/>
          <p:nvPr/>
        </p:nvSpPr>
        <p:spPr>
          <a:xfrm>
            <a:off x="1123456" y="10144"/>
            <a:ext cx="9140030" cy="584775"/>
          </a:xfrm>
          <a:prstGeom prst="rect">
            <a:avLst/>
          </a:prstGeom>
        </p:spPr>
        <p:txBody>
          <a:bodyPr wrap="square">
            <a:spAutoFit/>
          </a:bodyPr>
          <a:lstStyle/>
          <a:p>
            <a:r>
              <a:rPr lang="en-US" sz="3200" b="1" dirty="0"/>
              <a:t>Overview of presentation </a:t>
            </a:r>
          </a:p>
        </p:txBody>
      </p:sp>
      <p:pic>
        <p:nvPicPr>
          <p:cNvPr id="6" name="Picture 5" descr="Govt logo.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09182" y="10144"/>
            <a:ext cx="936625" cy="965776"/>
          </a:xfrm>
          <a:prstGeom prst="rect">
            <a:avLst/>
          </a:prstGeom>
          <a:noFill/>
          <a:ln>
            <a:noFill/>
          </a:ln>
        </p:spPr>
      </p:pic>
      <p:pic>
        <p:nvPicPr>
          <p:cNvPr id="8" name="Picture 7" descr="C:\Users\Administrator\Desktop\download (1).png"/>
          <p:cNvPicPr/>
          <p:nvPr/>
        </p:nvPicPr>
        <p:blipFill rotWithShape="1">
          <a:blip r:embed="rId4">
            <a:extLst>
              <a:ext uri="{28A0092B-C50C-407E-A947-70E740481C1C}">
                <a14:useLocalDpi xmlns:a14="http://schemas.microsoft.com/office/drawing/2010/main" xmlns="" val="0"/>
              </a:ext>
            </a:extLst>
          </a:blip>
          <a:srcRect l="6542" t="26480" r="5919" b="33022"/>
          <a:stretch/>
        </p:blipFill>
        <p:spPr bwMode="auto">
          <a:xfrm>
            <a:off x="10320142" y="136478"/>
            <a:ext cx="1553410" cy="84296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62094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1066800" y="965776"/>
            <a:ext cx="9210541" cy="5233737"/>
          </a:xfrm>
          <a:prstGeom prst="rect">
            <a:avLst/>
          </a:prstGeom>
          <a:solidFill>
            <a:srgbClr val="E6C54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a:p>
            <a:pPr marL="342900" indent="-342900">
              <a:buFont typeface="Arial" panose="020B0604020202020204" pitchFamily="34" charset="0"/>
              <a:buChar char="•"/>
            </a:pPr>
            <a:endParaRPr lang="en-GB" sz="2800" dirty="0">
              <a:solidFill>
                <a:schemeClr val="tx1"/>
              </a:solidFill>
            </a:endParaRPr>
          </a:p>
          <a:p>
            <a:pPr marL="342900" indent="-342900">
              <a:buFont typeface="Arial" panose="020B0604020202020204" pitchFamily="34" charset="0"/>
              <a:buChar char="•"/>
            </a:pPr>
            <a:endParaRPr lang="en-GB" sz="2800" dirty="0">
              <a:solidFill>
                <a:schemeClr val="tx1"/>
              </a:solidFill>
            </a:endParaRPr>
          </a:p>
          <a:p>
            <a:pPr marL="342900" indent="-342900">
              <a:buFont typeface="Arial" panose="020B0604020202020204" pitchFamily="34" charset="0"/>
              <a:buChar char="•"/>
            </a:pPr>
            <a:endParaRPr lang="en-GB" sz="2800" dirty="0">
              <a:solidFill>
                <a:schemeClr val="tx1"/>
              </a:solidFill>
            </a:endParaRPr>
          </a:p>
          <a:p>
            <a:pPr marL="342900" indent="-342900">
              <a:buFont typeface="Arial" panose="020B0604020202020204" pitchFamily="34" charset="0"/>
              <a:buChar char="•"/>
            </a:pPr>
            <a:endParaRPr lang="en-GB" sz="2800" dirty="0">
              <a:solidFill>
                <a:schemeClr val="tx1"/>
              </a:solidFill>
            </a:endParaRPr>
          </a:p>
          <a:p>
            <a:pPr marL="342900" indent="-342900">
              <a:buFont typeface="Arial" panose="020B0604020202020204" pitchFamily="34" charset="0"/>
              <a:buChar char="•"/>
            </a:pPr>
            <a:endParaRPr lang="en-GB" sz="2800" dirty="0">
              <a:solidFill>
                <a:schemeClr val="tx1"/>
              </a:solidFill>
            </a:endParaRPr>
          </a:p>
          <a:p>
            <a:pPr marL="342900" indent="-342900">
              <a:buFont typeface="Arial" panose="020B0604020202020204" pitchFamily="34" charset="0"/>
              <a:buChar char="•"/>
            </a:pPr>
            <a:endParaRPr lang="en-GB" sz="2800" dirty="0">
              <a:solidFill>
                <a:schemeClr val="tx1"/>
              </a:solidFill>
            </a:endParaRPr>
          </a:p>
          <a:p>
            <a:endParaRPr lang="en-GB" sz="2800" dirty="0">
              <a:solidFill>
                <a:schemeClr val="tx1"/>
              </a:solidFill>
            </a:endParaRPr>
          </a:p>
        </p:txBody>
      </p:sp>
      <p:sp>
        <p:nvSpPr>
          <p:cNvPr id="7" name="Rectangle 6"/>
          <p:cNvSpPr/>
          <p:nvPr/>
        </p:nvSpPr>
        <p:spPr>
          <a:xfrm>
            <a:off x="1094509" y="0"/>
            <a:ext cx="9182832" cy="965776"/>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01254" y="136478"/>
            <a:ext cx="6861644" cy="584775"/>
          </a:xfrm>
          <a:prstGeom prst="rect">
            <a:avLst/>
          </a:prstGeom>
        </p:spPr>
        <p:txBody>
          <a:bodyPr wrap="square">
            <a:spAutoFit/>
          </a:bodyPr>
          <a:lstStyle/>
          <a:p>
            <a:r>
              <a:rPr lang="en-US" sz="3200" b="1" dirty="0">
                <a:solidFill>
                  <a:schemeClr val="bg1"/>
                </a:solidFill>
              </a:rPr>
              <a:t> Early childhood and critical elements </a:t>
            </a:r>
          </a:p>
        </p:txBody>
      </p:sp>
      <p:pic>
        <p:nvPicPr>
          <p:cNvPr id="6" name="Picture 5" descr="Govt logo.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09182" y="10144"/>
            <a:ext cx="936625" cy="955632"/>
          </a:xfrm>
          <a:prstGeom prst="rect">
            <a:avLst/>
          </a:prstGeom>
          <a:noFill/>
          <a:ln>
            <a:noFill/>
          </a:ln>
        </p:spPr>
      </p:pic>
      <p:graphicFrame>
        <p:nvGraphicFramePr>
          <p:cNvPr id="3" name="Diagram 2"/>
          <p:cNvGraphicFramePr/>
          <p:nvPr>
            <p:extLst>
              <p:ext uri="{D42A27DB-BD31-4B8C-83A1-F6EECF244321}">
                <p14:modId xmlns:p14="http://schemas.microsoft.com/office/powerpoint/2010/main" xmlns="" val="1901749088"/>
              </p:ext>
            </p:extLst>
          </p:nvPr>
        </p:nvGraphicFramePr>
        <p:xfrm>
          <a:off x="1621925" y="1346778"/>
          <a:ext cx="7450638" cy="4475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C:\Users\Administrator\Desktop\download (1).png"/>
          <p:cNvPicPr/>
          <p:nvPr/>
        </p:nvPicPr>
        <p:blipFill rotWithShape="1">
          <a:blip r:embed="rId8">
            <a:extLst>
              <a:ext uri="{28A0092B-C50C-407E-A947-70E740481C1C}">
                <a14:useLocalDpi xmlns:a14="http://schemas.microsoft.com/office/drawing/2010/main" xmlns="" val="0"/>
              </a:ext>
            </a:extLst>
          </a:blip>
          <a:srcRect l="6542" t="26480" r="5919" b="33022"/>
          <a:stretch/>
        </p:blipFill>
        <p:spPr bwMode="auto">
          <a:xfrm>
            <a:off x="10320142" y="136478"/>
            <a:ext cx="1553410" cy="84296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17993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66800" y="1143000"/>
            <a:ext cx="9210541" cy="4828309"/>
          </a:xfrm>
          <a:prstGeom prst="rect">
            <a:avLst/>
          </a:prstGeom>
          <a:solidFill>
            <a:srgbClr val="E6C54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7" name="Rectangle 6"/>
          <p:cNvSpPr/>
          <p:nvPr/>
        </p:nvSpPr>
        <p:spPr>
          <a:xfrm>
            <a:off x="1045807" y="0"/>
            <a:ext cx="9182832" cy="965776"/>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51128" y="381001"/>
            <a:ext cx="8877226" cy="584775"/>
          </a:xfrm>
          <a:prstGeom prst="rect">
            <a:avLst/>
          </a:prstGeom>
        </p:spPr>
        <p:txBody>
          <a:bodyPr wrap="square">
            <a:spAutoFit/>
          </a:bodyPr>
          <a:lstStyle/>
          <a:p>
            <a:r>
              <a:rPr lang="en-GB" altLang="en-US" sz="3200" b="1" dirty="0">
                <a:solidFill>
                  <a:schemeClr val="bg1"/>
                </a:solidFill>
              </a:rPr>
              <a:t>Early childhood: From Conception to Eight Years </a:t>
            </a:r>
            <a:endParaRPr lang="en-US" sz="3200" b="1" dirty="0">
              <a:solidFill>
                <a:schemeClr val="bg1"/>
              </a:solidFill>
            </a:endParaRPr>
          </a:p>
        </p:txBody>
      </p:sp>
      <p:graphicFrame>
        <p:nvGraphicFramePr>
          <p:cNvPr id="8" name="Content Placeholder 5"/>
          <p:cNvGraphicFramePr>
            <a:graphicFrameLocks noGrp="1"/>
          </p:cNvGraphicFramePr>
          <p:nvPr>
            <p:ph idx="1"/>
            <p:extLst>
              <p:ext uri="{D42A27DB-BD31-4B8C-83A1-F6EECF244321}">
                <p14:modId xmlns:p14="http://schemas.microsoft.com/office/powerpoint/2010/main" xmlns="" val="1493371545"/>
              </p:ext>
            </p:extLst>
          </p:nvPr>
        </p:nvGraphicFramePr>
        <p:xfrm>
          <a:off x="1094509" y="1221581"/>
          <a:ext cx="9182832" cy="4652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Govt logo.jpg"/>
          <p:cNvPicPr/>
          <p:nvPr/>
        </p:nvPicPr>
        <p:blipFill>
          <a:blip r:embed="rId7">
            <a:extLst>
              <a:ext uri="{28A0092B-C50C-407E-A947-70E740481C1C}">
                <a14:useLocalDpi xmlns:a14="http://schemas.microsoft.com/office/drawing/2010/main" xmlns="" val="0"/>
              </a:ext>
            </a:extLst>
          </a:blip>
          <a:srcRect/>
          <a:stretch>
            <a:fillRect/>
          </a:stretch>
        </p:blipFill>
        <p:spPr bwMode="auto">
          <a:xfrm>
            <a:off x="109182" y="-43180"/>
            <a:ext cx="936625" cy="1008955"/>
          </a:xfrm>
          <a:prstGeom prst="rect">
            <a:avLst/>
          </a:prstGeom>
          <a:noFill/>
          <a:ln>
            <a:noFill/>
          </a:ln>
        </p:spPr>
      </p:pic>
      <p:pic>
        <p:nvPicPr>
          <p:cNvPr id="12" name="Picture 11" descr="C:\Users\Administrator\Desktop\download (1).png"/>
          <p:cNvPicPr/>
          <p:nvPr/>
        </p:nvPicPr>
        <p:blipFill rotWithShape="1">
          <a:blip r:embed="rId8">
            <a:extLst>
              <a:ext uri="{28A0092B-C50C-407E-A947-70E740481C1C}">
                <a14:useLocalDpi xmlns:a14="http://schemas.microsoft.com/office/drawing/2010/main" xmlns="" val="0"/>
              </a:ext>
            </a:extLst>
          </a:blip>
          <a:srcRect l="6542" t="26480" r="5919" b="33022"/>
          <a:stretch/>
        </p:blipFill>
        <p:spPr bwMode="auto">
          <a:xfrm>
            <a:off x="10320142" y="136478"/>
            <a:ext cx="1553410" cy="84296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61847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66800" y="1064525"/>
            <a:ext cx="9210541" cy="5134988"/>
          </a:xfrm>
          <a:prstGeom prst="rect">
            <a:avLst/>
          </a:prstGeom>
          <a:solidFill>
            <a:srgbClr val="E6C54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Adolescent health</a:t>
            </a:r>
          </a:p>
          <a:p>
            <a:r>
              <a:rPr lang="en-US" sz="2800" dirty="0"/>
              <a:t>Child health and development</a:t>
            </a:r>
          </a:p>
          <a:p>
            <a:r>
              <a:rPr lang="en-US" sz="2800" dirty="0"/>
              <a:t>Nutrition and early development</a:t>
            </a:r>
          </a:p>
          <a:p>
            <a:r>
              <a:rPr lang="en-US" sz="2800" dirty="0"/>
              <a:t>Child rights/child protection services</a:t>
            </a:r>
          </a:p>
          <a:p>
            <a:r>
              <a:rPr lang="en-US" sz="2800" dirty="0"/>
              <a:t>Education, including ECE</a:t>
            </a:r>
          </a:p>
          <a:p>
            <a:r>
              <a:rPr lang="en-US" sz="2800" dirty="0"/>
              <a:t>Adolescent health</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Child health and development</a:t>
            </a:r>
          </a:p>
          <a:p>
            <a:pPr marL="342900" indent="-342900">
              <a:buFont typeface="Arial" panose="020B0604020202020204" pitchFamily="34" charset="0"/>
              <a:buChar char="•"/>
            </a:pPr>
            <a:r>
              <a:rPr lang="en-US" sz="2400" dirty="0">
                <a:solidFill>
                  <a:schemeClr val="tx1"/>
                </a:solidFill>
              </a:rPr>
              <a:t>Nutrition and early development</a:t>
            </a:r>
          </a:p>
          <a:p>
            <a:pPr marL="342900" indent="-342900">
              <a:buFont typeface="Arial" panose="020B0604020202020204" pitchFamily="34" charset="0"/>
              <a:buChar char="•"/>
            </a:pPr>
            <a:r>
              <a:rPr lang="en-US" sz="2400" dirty="0">
                <a:solidFill>
                  <a:schemeClr val="tx1"/>
                </a:solidFill>
              </a:rPr>
              <a:t>Child rights/child protection services</a:t>
            </a:r>
          </a:p>
          <a:p>
            <a:pPr marL="342900" indent="-342900">
              <a:buFont typeface="Arial" panose="020B0604020202020204" pitchFamily="34" charset="0"/>
              <a:buChar char="•"/>
            </a:pPr>
            <a:r>
              <a:rPr lang="en-US" sz="2400" dirty="0">
                <a:solidFill>
                  <a:schemeClr val="tx1"/>
                </a:solidFill>
              </a:rPr>
              <a:t>Education, including ECE</a:t>
            </a:r>
          </a:p>
          <a:p>
            <a:pPr marL="342900" indent="-342900">
              <a:buFont typeface="Arial" panose="020B0604020202020204" pitchFamily="34" charset="0"/>
              <a:buChar char="•"/>
            </a:pPr>
            <a:r>
              <a:rPr lang="en-US" sz="2400" dirty="0">
                <a:solidFill>
                  <a:schemeClr val="tx1"/>
                </a:solidFill>
              </a:rPr>
              <a:t>Nurturing care including parenting programs</a:t>
            </a:r>
          </a:p>
          <a:p>
            <a:pPr marL="342900" indent="-342900">
              <a:buFont typeface="Arial" panose="020B0604020202020204" pitchFamily="34" charset="0"/>
              <a:buChar char="•"/>
            </a:pPr>
            <a:r>
              <a:rPr lang="en-US" sz="2400" dirty="0">
                <a:solidFill>
                  <a:schemeClr val="tx1"/>
                </a:solidFill>
              </a:rPr>
              <a:t>Social protection</a:t>
            </a:r>
          </a:p>
          <a:p>
            <a:pPr marL="342900" indent="-342900">
              <a:buFont typeface="Arial" panose="020B0604020202020204" pitchFamily="34" charset="0"/>
              <a:buChar char="•"/>
            </a:pPr>
            <a:r>
              <a:rPr lang="en-US" sz="2400" dirty="0">
                <a:solidFill>
                  <a:schemeClr val="tx1"/>
                </a:solidFill>
              </a:rPr>
              <a:t>Disabilities and developmental disorders</a:t>
            </a:r>
          </a:p>
          <a:p>
            <a:pPr marL="342900" indent="-342900">
              <a:buFont typeface="Arial" panose="020B0604020202020204" pitchFamily="34" charset="0"/>
              <a:buChar char="•"/>
            </a:pPr>
            <a:r>
              <a:rPr lang="en-US" sz="2400" dirty="0">
                <a:solidFill>
                  <a:schemeClr val="tx1"/>
                </a:solidFill>
              </a:rPr>
              <a:t>Water and sanitation </a:t>
            </a:r>
          </a:p>
          <a:p>
            <a:pPr marL="342900" indent="-342900">
              <a:buFont typeface="Arial" panose="020B0604020202020204" pitchFamily="34" charset="0"/>
              <a:buChar char="•"/>
            </a:pPr>
            <a:r>
              <a:rPr lang="en-US" sz="2400" dirty="0">
                <a:solidFill>
                  <a:schemeClr val="tx1"/>
                </a:solidFill>
              </a:rPr>
              <a:t>Environment and child health</a:t>
            </a:r>
          </a:p>
          <a:p>
            <a:pPr marL="342900" indent="-342900">
              <a:buFont typeface="Arial" panose="020B0604020202020204" pitchFamily="34" charset="0"/>
              <a:buChar char="•"/>
            </a:pPr>
            <a:r>
              <a:rPr lang="en-US" sz="2400" dirty="0">
                <a:solidFill>
                  <a:schemeClr val="tx1"/>
                </a:solidFill>
              </a:rPr>
              <a:t>Complex emergencies</a:t>
            </a:r>
          </a:p>
          <a:p>
            <a:pPr marL="342900" indent="-342900">
              <a:buFont typeface="Arial" panose="020B0604020202020204" pitchFamily="34" charset="0"/>
              <a:buChar char="•"/>
            </a:pPr>
            <a:r>
              <a:rPr lang="en-US" sz="2400" dirty="0">
                <a:solidFill>
                  <a:schemeClr val="tx1"/>
                </a:solidFill>
              </a:rPr>
              <a:t>Mental health</a:t>
            </a:r>
          </a:p>
          <a:p>
            <a:pPr marL="342900" indent="-342900">
              <a:buFont typeface="Arial" panose="020B0604020202020204" pitchFamily="34" charset="0"/>
              <a:buChar char="•"/>
            </a:pPr>
            <a:r>
              <a:rPr lang="en-US" sz="2400" dirty="0">
                <a:solidFill>
                  <a:schemeClr val="tx1"/>
                </a:solidFill>
              </a:rPr>
              <a:t>Preconception care and maternal health</a:t>
            </a:r>
          </a:p>
          <a:p>
            <a:pPr marL="342900" indent="-342900">
              <a:buFont typeface="Arial" panose="020B0604020202020204" pitchFamily="34" charset="0"/>
              <a:buChar char="•"/>
            </a:pPr>
            <a:r>
              <a:rPr lang="en-US" sz="2400" dirty="0">
                <a:solidFill>
                  <a:schemeClr val="tx1"/>
                </a:solidFill>
              </a:rPr>
              <a:t>Violence and injury prevention</a:t>
            </a:r>
            <a:r>
              <a:rPr lang="es-419" sz="2400" dirty="0">
                <a:solidFill>
                  <a:schemeClr val="tx1"/>
                </a:solidFill>
              </a:rPr>
              <a:t> and</a:t>
            </a: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Gender </a:t>
            </a:r>
            <a:r>
              <a:rPr lang="en-GB" sz="2400" dirty="0">
                <a:solidFill>
                  <a:schemeClr val="tx1"/>
                </a:solidFill>
              </a:rPr>
              <a:t>equality</a:t>
            </a:r>
          </a:p>
          <a:p>
            <a:pPr marL="342900" indent="-342900">
              <a:buFont typeface="Arial" panose="020B0604020202020204" pitchFamily="34" charset="0"/>
              <a:buChar char="•"/>
            </a:pPr>
            <a:endParaRPr lang="en-GB" sz="2800" dirty="0">
              <a:solidFill>
                <a:schemeClr val="tx1"/>
              </a:solidFill>
            </a:endParaRPr>
          </a:p>
          <a:p>
            <a:pPr marL="342900" indent="-342900">
              <a:buFont typeface="Arial" panose="020B0604020202020204" pitchFamily="34" charset="0"/>
              <a:buChar char="•"/>
            </a:pPr>
            <a:endParaRPr lang="en-GB" sz="2800" dirty="0">
              <a:solidFill>
                <a:schemeClr val="tx1"/>
              </a:solidFill>
            </a:endParaRPr>
          </a:p>
          <a:p>
            <a:pPr marL="342900" indent="-342900">
              <a:buFont typeface="Arial" panose="020B0604020202020204" pitchFamily="34" charset="0"/>
              <a:buChar char="•"/>
            </a:pPr>
            <a:endParaRPr lang="en-GB" sz="2800" dirty="0">
              <a:solidFill>
                <a:schemeClr val="tx1"/>
              </a:solidFill>
            </a:endParaRPr>
          </a:p>
          <a:p>
            <a:pPr marL="342900" indent="-342900">
              <a:buFont typeface="Arial" panose="020B0604020202020204" pitchFamily="34" charset="0"/>
              <a:buChar char="•"/>
            </a:pPr>
            <a:endParaRPr lang="en-GB" sz="2800" dirty="0">
              <a:solidFill>
                <a:schemeClr val="tx1"/>
              </a:solidFill>
            </a:endParaRPr>
          </a:p>
          <a:p>
            <a:pPr marL="342900" indent="-342900">
              <a:buFont typeface="Arial" panose="020B0604020202020204" pitchFamily="34" charset="0"/>
              <a:buChar char="•"/>
            </a:pPr>
            <a:endParaRPr lang="en-GB" sz="2800" dirty="0">
              <a:solidFill>
                <a:schemeClr val="tx1"/>
              </a:solidFill>
            </a:endParaRPr>
          </a:p>
          <a:p>
            <a:pPr marL="342900" indent="-342900">
              <a:buFont typeface="Arial" panose="020B0604020202020204" pitchFamily="34" charset="0"/>
              <a:buChar char="•"/>
            </a:pPr>
            <a:endParaRPr lang="en-GB" sz="2800" dirty="0">
              <a:solidFill>
                <a:schemeClr val="tx1"/>
              </a:solidFill>
            </a:endParaRPr>
          </a:p>
          <a:p>
            <a:endParaRPr lang="en-GB" sz="2800" dirty="0">
              <a:solidFill>
                <a:schemeClr val="tx1"/>
              </a:solidFill>
            </a:endParaRPr>
          </a:p>
        </p:txBody>
      </p:sp>
      <p:sp>
        <p:nvSpPr>
          <p:cNvPr id="7" name="Rectangle 6"/>
          <p:cNvSpPr/>
          <p:nvPr/>
        </p:nvSpPr>
        <p:spPr>
          <a:xfrm>
            <a:off x="1080654" y="10144"/>
            <a:ext cx="9182832" cy="965776"/>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23456" y="10144"/>
            <a:ext cx="9140030" cy="569387"/>
          </a:xfrm>
          <a:prstGeom prst="rect">
            <a:avLst/>
          </a:prstGeom>
        </p:spPr>
        <p:txBody>
          <a:bodyPr wrap="square">
            <a:spAutoFit/>
          </a:bodyPr>
          <a:lstStyle/>
          <a:p>
            <a:r>
              <a:rPr lang="en-US" sz="3100" b="1" dirty="0">
                <a:solidFill>
                  <a:schemeClr val="bg1"/>
                </a:solidFill>
              </a:rPr>
              <a:t>A comprehensive approach- areas of cooperation</a:t>
            </a:r>
          </a:p>
        </p:txBody>
      </p:sp>
      <p:pic>
        <p:nvPicPr>
          <p:cNvPr id="6" name="Picture 5" descr="Govt logo.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09182" y="10144"/>
            <a:ext cx="936625" cy="965776"/>
          </a:xfrm>
          <a:prstGeom prst="rect">
            <a:avLst/>
          </a:prstGeom>
          <a:noFill/>
          <a:ln>
            <a:noFill/>
          </a:ln>
        </p:spPr>
      </p:pic>
      <p:pic>
        <p:nvPicPr>
          <p:cNvPr id="8" name="Picture 7" descr="C:\Users\Administrator\Desktop\download (1).png"/>
          <p:cNvPicPr/>
          <p:nvPr/>
        </p:nvPicPr>
        <p:blipFill rotWithShape="1">
          <a:blip r:embed="rId4">
            <a:extLst>
              <a:ext uri="{28A0092B-C50C-407E-A947-70E740481C1C}">
                <a14:useLocalDpi xmlns:a14="http://schemas.microsoft.com/office/drawing/2010/main" xmlns="" val="0"/>
              </a:ext>
            </a:extLst>
          </a:blip>
          <a:srcRect l="6542" t="26480" r="5919" b="33022"/>
          <a:stretch/>
        </p:blipFill>
        <p:spPr bwMode="auto">
          <a:xfrm>
            <a:off x="10320142" y="136478"/>
            <a:ext cx="1553410" cy="84296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16172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66800" y="177422"/>
            <a:ext cx="9210541" cy="6022092"/>
          </a:xfrm>
          <a:prstGeom prst="rect">
            <a:avLst/>
          </a:prstGeom>
          <a:solidFill>
            <a:srgbClr val="E6C54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a:p>
            <a:pPr algn="ctr"/>
            <a:r>
              <a:rPr lang="en-GB" sz="2800" b="1" dirty="0">
                <a:solidFill>
                  <a:schemeClr val="tx1"/>
                </a:solidFill>
              </a:rPr>
              <a:t>Convergence and Coordination </a:t>
            </a:r>
          </a:p>
          <a:p>
            <a:pPr algn="ctr"/>
            <a:r>
              <a:rPr lang="en-GB" sz="2800" dirty="0">
                <a:solidFill>
                  <a:schemeClr val="tx1"/>
                </a:solidFill>
              </a:rPr>
              <a:t>among sectors in policy development and implementation is </a:t>
            </a:r>
            <a:r>
              <a:rPr lang="en-GB" sz="2800" b="1" dirty="0">
                <a:solidFill>
                  <a:schemeClr val="tx1"/>
                </a:solidFill>
              </a:rPr>
              <a:t>essential for child’s holistic development and efficient use of government resources</a:t>
            </a:r>
          </a:p>
        </p:txBody>
      </p:sp>
      <p:sp>
        <p:nvSpPr>
          <p:cNvPr id="7" name="Rectangle 6"/>
          <p:cNvSpPr/>
          <p:nvPr/>
        </p:nvSpPr>
        <p:spPr>
          <a:xfrm>
            <a:off x="1066800" y="177422"/>
            <a:ext cx="9182832" cy="848360"/>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bg1"/>
                </a:solidFill>
              </a:rPr>
              <a:t>ECD is the concern of many sectors</a:t>
            </a:r>
          </a:p>
        </p:txBody>
      </p:sp>
      <p:sp>
        <p:nvSpPr>
          <p:cNvPr id="9" name="Rectangle 8"/>
          <p:cNvSpPr/>
          <p:nvPr/>
        </p:nvSpPr>
        <p:spPr>
          <a:xfrm>
            <a:off x="1123456" y="10144"/>
            <a:ext cx="9140030" cy="569387"/>
          </a:xfrm>
          <a:prstGeom prst="rect">
            <a:avLst/>
          </a:prstGeom>
        </p:spPr>
        <p:txBody>
          <a:bodyPr wrap="square">
            <a:spAutoFit/>
          </a:bodyPr>
          <a:lstStyle/>
          <a:p>
            <a:endParaRPr lang="en-US" sz="3100" b="1" dirty="0">
              <a:solidFill>
                <a:schemeClr val="bg1"/>
              </a:solidFill>
            </a:endParaRPr>
          </a:p>
        </p:txBody>
      </p:sp>
      <p:pic>
        <p:nvPicPr>
          <p:cNvPr id="6" name="Picture 5" descr="Govt logo.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09182" y="10144"/>
            <a:ext cx="936625" cy="848360"/>
          </a:xfrm>
          <a:prstGeom prst="rect">
            <a:avLst/>
          </a:prstGeom>
          <a:noFill/>
          <a:ln>
            <a:noFill/>
          </a:ln>
        </p:spPr>
      </p:pic>
      <p:pic>
        <p:nvPicPr>
          <p:cNvPr id="8" name="Picture 7" descr="C:\Users\Administrator\Desktop\download (1).png"/>
          <p:cNvPicPr/>
          <p:nvPr/>
        </p:nvPicPr>
        <p:blipFill rotWithShape="1">
          <a:blip r:embed="rId4">
            <a:extLst>
              <a:ext uri="{28A0092B-C50C-407E-A947-70E740481C1C}">
                <a14:useLocalDpi xmlns:a14="http://schemas.microsoft.com/office/drawing/2010/main" xmlns="" val="0"/>
              </a:ext>
            </a:extLst>
          </a:blip>
          <a:srcRect l="6542" t="26480" r="5919" b="33022"/>
          <a:stretch/>
        </p:blipFill>
        <p:spPr bwMode="auto">
          <a:xfrm>
            <a:off x="10320142" y="136478"/>
            <a:ext cx="1553410" cy="84296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53190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45808" y="1015150"/>
            <a:ext cx="9182832" cy="5793475"/>
          </a:xfrm>
          <a:prstGeom prst="rect">
            <a:avLst/>
          </a:prstGeom>
          <a:solidFill>
            <a:srgbClr val="E6C54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Pakistan has a strong enabling environment to address ECD</a:t>
            </a:r>
          </a:p>
          <a:p>
            <a:endParaRPr lang="en-US" sz="2600" dirty="0">
              <a:solidFill>
                <a:schemeClr val="tx1"/>
              </a:solidFill>
            </a:endParaRPr>
          </a:p>
          <a:p>
            <a:r>
              <a:rPr lang="en-US" sz="2600" b="1" dirty="0">
                <a:solidFill>
                  <a:schemeClr val="tx1"/>
                </a:solidFill>
              </a:rPr>
              <a:t>  Supporting visionary directives</a:t>
            </a:r>
          </a:p>
          <a:p>
            <a:pPr marL="800100" lvl="1" indent="-342900">
              <a:buFont typeface="Arial" panose="020B0604020202020204" pitchFamily="34" charset="0"/>
              <a:buChar char="•"/>
            </a:pPr>
            <a:r>
              <a:rPr lang="en-US" sz="2600" dirty="0">
                <a:solidFill>
                  <a:schemeClr val="tx1"/>
                </a:solidFill>
              </a:rPr>
              <a:t>Vision 2025 </a:t>
            </a:r>
          </a:p>
          <a:p>
            <a:pPr marL="800100" lvl="1" indent="-342900">
              <a:buFont typeface="Arial" panose="020B0604020202020204" pitchFamily="34" charset="0"/>
              <a:buChar char="•"/>
            </a:pPr>
            <a:r>
              <a:rPr lang="en-US" sz="2600" dirty="0">
                <a:solidFill>
                  <a:schemeClr val="tx1"/>
                </a:solidFill>
              </a:rPr>
              <a:t>Scaling Up Nutrition (SUN) Global Strategy 2016-20</a:t>
            </a:r>
          </a:p>
          <a:p>
            <a:pPr marL="800100" lvl="1" indent="-342900">
              <a:buFont typeface="Arial" panose="020B0604020202020204" pitchFamily="34" charset="0"/>
              <a:buChar char="•"/>
            </a:pPr>
            <a:r>
              <a:rPr lang="en-US" sz="2600" dirty="0">
                <a:solidFill>
                  <a:schemeClr val="tx1"/>
                </a:solidFill>
              </a:rPr>
              <a:t>National Health Vision 2016 and multi-sectoral nutrition strategies</a:t>
            </a:r>
          </a:p>
          <a:p>
            <a:r>
              <a:rPr lang="en-US" sz="2600" b="1" dirty="0">
                <a:solidFill>
                  <a:schemeClr val="tx1"/>
                </a:solidFill>
              </a:rPr>
              <a:t>  Global commitments and international conventions </a:t>
            </a:r>
          </a:p>
          <a:p>
            <a:pPr marL="800100" lvl="1" indent="-342900">
              <a:buFont typeface="Arial" panose="020B0604020202020204" pitchFamily="34" charset="0"/>
              <a:buChar char="•"/>
            </a:pPr>
            <a:r>
              <a:rPr lang="en-US" sz="2600" dirty="0">
                <a:solidFill>
                  <a:schemeClr val="tx1"/>
                </a:solidFill>
              </a:rPr>
              <a:t>New Global Strategy for Women's, Children's and Adolescent's Health (2016-2030) </a:t>
            </a:r>
          </a:p>
          <a:p>
            <a:pPr marL="800100" lvl="1" indent="-342900">
              <a:buFont typeface="Arial" panose="020B0604020202020204" pitchFamily="34" charset="0"/>
              <a:buChar char="•"/>
            </a:pPr>
            <a:r>
              <a:rPr lang="en-US" sz="2600" dirty="0">
                <a:solidFill>
                  <a:schemeClr val="tx1"/>
                </a:solidFill>
              </a:rPr>
              <a:t>Pakistan is a signatory to the Convention of the rights of a Child (CRC) and the SDGs</a:t>
            </a:r>
          </a:p>
        </p:txBody>
      </p:sp>
      <p:sp>
        <p:nvSpPr>
          <p:cNvPr id="7" name="Rectangle 6"/>
          <p:cNvSpPr/>
          <p:nvPr/>
        </p:nvSpPr>
        <p:spPr>
          <a:xfrm>
            <a:off x="1045807" y="49374"/>
            <a:ext cx="9182832" cy="965776"/>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ECD initiative in Pakistan </a:t>
            </a:r>
          </a:p>
        </p:txBody>
      </p:sp>
      <p:sp>
        <p:nvSpPr>
          <p:cNvPr id="9" name="Rectangle 8"/>
          <p:cNvSpPr/>
          <p:nvPr/>
        </p:nvSpPr>
        <p:spPr>
          <a:xfrm>
            <a:off x="1815474" y="381001"/>
            <a:ext cx="184731" cy="584775"/>
          </a:xfrm>
          <a:prstGeom prst="rect">
            <a:avLst/>
          </a:prstGeom>
        </p:spPr>
        <p:txBody>
          <a:bodyPr wrap="none">
            <a:spAutoFit/>
          </a:bodyPr>
          <a:lstStyle/>
          <a:p>
            <a:endParaRPr lang="en-US" sz="3200" b="1" dirty="0">
              <a:solidFill>
                <a:schemeClr val="bg1"/>
              </a:solidFill>
            </a:endParaRPr>
          </a:p>
        </p:txBody>
      </p:sp>
      <p:pic>
        <p:nvPicPr>
          <p:cNvPr id="6" name="Picture 5" descr="Govt logo.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09182" y="10144"/>
            <a:ext cx="936625" cy="969298"/>
          </a:xfrm>
          <a:prstGeom prst="rect">
            <a:avLst/>
          </a:prstGeom>
          <a:noFill/>
          <a:ln>
            <a:noFill/>
          </a:ln>
        </p:spPr>
      </p:pic>
      <p:pic>
        <p:nvPicPr>
          <p:cNvPr id="8" name="Picture 7" descr="C:\Users\Administrator\Desktop\download (1).png"/>
          <p:cNvPicPr/>
          <p:nvPr/>
        </p:nvPicPr>
        <p:blipFill rotWithShape="1">
          <a:blip r:embed="rId4">
            <a:extLst>
              <a:ext uri="{28A0092B-C50C-407E-A947-70E740481C1C}">
                <a14:useLocalDpi xmlns:a14="http://schemas.microsoft.com/office/drawing/2010/main" xmlns="" val="0"/>
              </a:ext>
            </a:extLst>
          </a:blip>
          <a:srcRect l="6542" t="26480" r="5919" b="33022"/>
          <a:stretch/>
        </p:blipFill>
        <p:spPr bwMode="auto">
          <a:xfrm>
            <a:off x="10320142" y="136478"/>
            <a:ext cx="1553410" cy="84296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01818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66800" y="1064524"/>
            <a:ext cx="9210541" cy="5793475"/>
          </a:xfrm>
          <a:prstGeom prst="rect">
            <a:avLst/>
          </a:prstGeom>
          <a:solidFill>
            <a:srgbClr val="E6C54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rPr>
              <a:t>    Existing coordination platforms </a:t>
            </a:r>
          </a:p>
          <a:p>
            <a:pPr marL="800100" lvl="1" indent="-342900">
              <a:buFont typeface="Arial" panose="020B0604020202020204" pitchFamily="34" charset="0"/>
              <a:buChar char="•"/>
            </a:pPr>
            <a:r>
              <a:rPr lang="en-US" sz="2600" dirty="0">
                <a:solidFill>
                  <a:schemeClr val="tx1"/>
                </a:solidFill>
              </a:rPr>
              <a:t>The SUN movement - federal SUN secretariat / provincial Sun units </a:t>
            </a:r>
          </a:p>
          <a:p>
            <a:pPr marL="800100" lvl="1" indent="-342900">
              <a:buFont typeface="Arial" panose="020B0604020202020204" pitchFamily="34" charset="0"/>
              <a:buChar char="•"/>
            </a:pPr>
            <a:r>
              <a:rPr lang="en-US" sz="2600" dirty="0">
                <a:solidFill>
                  <a:schemeClr val="tx1"/>
                </a:solidFill>
              </a:rPr>
              <a:t>SDG cells - offer opportunities to ensure monitoring and evaluation of ECD-related elements</a:t>
            </a:r>
          </a:p>
          <a:p>
            <a:pPr marL="800100" lvl="1" indent="-342900">
              <a:buFont typeface="Arial" panose="020B0604020202020204" pitchFamily="34" charset="0"/>
              <a:buChar char="•"/>
            </a:pPr>
            <a:r>
              <a:rPr lang="en-US" sz="2600" dirty="0">
                <a:solidFill>
                  <a:schemeClr val="tx1"/>
                </a:solidFill>
              </a:rPr>
              <a:t>Stunting programs-  address some key multi-sectoral activities from conception to 2 years as do primary schools for 5</a:t>
            </a:r>
            <a:r>
              <a:rPr lang="es-419" sz="2600" dirty="0">
                <a:solidFill>
                  <a:schemeClr val="tx1"/>
                </a:solidFill>
              </a:rPr>
              <a:t> to </a:t>
            </a:r>
            <a:r>
              <a:rPr lang="en-US" sz="2600" dirty="0">
                <a:solidFill>
                  <a:schemeClr val="tx1"/>
                </a:solidFill>
              </a:rPr>
              <a:t>8 years of age</a:t>
            </a:r>
          </a:p>
          <a:p>
            <a:r>
              <a:rPr lang="en-US" sz="2600" b="1" dirty="0">
                <a:solidFill>
                  <a:schemeClr val="tx1"/>
                </a:solidFill>
              </a:rPr>
              <a:t>    Opportunities to measure impact of ECD-related programming</a:t>
            </a:r>
            <a:endParaRPr lang="en-US" sz="2600" dirty="0">
              <a:solidFill>
                <a:schemeClr val="tx1"/>
              </a:solidFill>
            </a:endParaRPr>
          </a:p>
          <a:p>
            <a:pPr marL="800100" lvl="1" indent="-342900">
              <a:buFont typeface="Arial" panose="020B0604020202020204" pitchFamily="34" charset="0"/>
              <a:buChar char="•"/>
            </a:pPr>
            <a:r>
              <a:rPr lang="en-US" sz="2600" dirty="0">
                <a:solidFill>
                  <a:schemeClr val="tx1"/>
                </a:solidFill>
              </a:rPr>
              <a:t>MICS </a:t>
            </a:r>
          </a:p>
          <a:p>
            <a:pPr marL="800100" lvl="1" indent="-342900">
              <a:buFont typeface="Arial" panose="020B0604020202020204" pitchFamily="34" charset="0"/>
              <a:buChar char="•"/>
            </a:pPr>
            <a:r>
              <a:rPr lang="en-US" sz="2600" dirty="0">
                <a:solidFill>
                  <a:schemeClr val="tx1"/>
                </a:solidFill>
              </a:rPr>
              <a:t>PDHS</a:t>
            </a:r>
          </a:p>
          <a:p>
            <a:pPr lvl="1"/>
            <a:r>
              <a:rPr lang="en-US" sz="2600" b="1" dirty="0">
                <a:solidFill>
                  <a:schemeClr val="tx1"/>
                </a:solidFill>
              </a:rPr>
              <a:t>Existing evidence/ Operational research</a:t>
            </a:r>
            <a:r>
              <a:rPr lang="en-US" sz="2600" dirty="0">
                <a:solidFill>
                  <a:schemeClr val="tx1"/>
                </a:solidFill>
              </a:rPr>
              <a:t> </a:t>
            </a:r>
          </a:p>
        </p:txBody>
      </p:sp>
      <p:sp>
        <p:nvSpPr>
          <p:cNvPr id="7" name="Rectangle 6"/>
          <p:cNvSpPr/>
          <p:nvPr/>
        </p:nvSpPr>
        <p:spPr>
          <a:xfrm>
            <a:off x="1094509" y="0"/>
            <a:ext cx="9182832" cy="965776"/>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ECD initiative in Pakistan  </a:t>
            </a:r>
          </a:p>
        </p:txBody>
      </p:sp>
      <p:sp>
        <p:nvSpPr>
          <p:cNvPr id="9" name="Rectangle 8"/>
          <p:cNvSpPr/>
          <p:nvPr/>
        </p:nvSpPr>
        <p:spPr>
          <a:xfrm>
            <a:off x="1815474" y="381001"/>
            <a:ext cx="184731" cy="584775"/>
          </a:xfrm>
          <a:prstGeom prst="rect">
            <a:avLst/>
          </a:prstGeom>
        </p:spPr>
        <p:txBody>
          <a:bodyPr wrap="none">
            <a:spAutoFit/>
          </a:bodyPr>
          <a:lstStyle/>
          <a:p>
            <a:endParaRPr lang="en-US" sz="3200" b="1" dirty="0">
              <a:solidFill>
                <a:schemeClr val="bg1"/>
              </a:solidFill>
            </a:endParaRPr>
          </a:p>
        </p:txBody>
      </p:sp>
      <p:pic>
        <p:nvPicPr>
          <p:cNvPr id="6" name="Picture 5" descr="Govt logo.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09182" y="10144"/>
            <a:ext cx="936625" cy="969298"/>
          </a:xfrm>
          <a:prstGeom prst="rect">
            <a:avLst/>
          </a:prstGeom>
          <a:noFill/>
          <a:ln>
            <a:noFill/>
          </a:ln>
        </p:spPr>
      </p:pic>
      <p:pic>
        <p:nvPicPr>
          <p:cNvPr id="8" name="Picture 7" descr="C:\Users\Administrator\Desktop\download (1).png"/>
          <p:cNvPicPr/>
          <p:nvPr/>
        </p:nvPicPr>
        <p:blipFill rotWithShape="1">
          <a:blip r:embed="rId4">
            <a:extLst>
              <a:ext uri="{28A0092B-C50C-407E-A947-70E740481C1C}">
                <a14:useLocalDpi xmlns:a14="http://schemas.microsoft.com/office/drawing/2010/main" xmlns="" val="0"/>
              </a:ext>
            </a:extLst>
          </a:blip>
          <a:srcRect l="6542" t="26480" r="5919" b="33022"/>
          <a:stretch/>
        </p:blipFill>
        <p:spPr bwMode="auto">
          <a:xfrm>
            <a:off x="10320142" y="136478"/>
            <a:ext cx="1553410" cy="84296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46430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66800" y="1064524"/>
            <a:ext cx="9210541" cy="5793475"/>
          </a:xfrm>
          <a:prstGeom prst="rect">
            <a:avLst/>
          </a:prstGeom>
          <a:solidFill>
            <a:srgbClr val="E6C54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600" b="1" dirty="0">
                <a:solidFill>
                  <a:schemeClr val="tx1"/>
                </a:solidFill>
              </a:rPr>
              <a:t>Concept paper </a:t>
            </a:r>
            <a:r>
              <a:rPr lang="en-US" sz="2600" dirty="0">
                <a:solidFill>
                  <a:schemeClr val="tx1"/>
                </a:solidFill>
              </a:rPr>
              <a:t>developed that highlight ;</a:t>
            </a:r>
          </a:p>
          <a:p>
            <a:pPr marL="914400" lvl="1" indent="-457200">
              <a:buFont typeface="Arial" panose="020B0604020202020204" pitchFamily="34" charset="0"/>
              <a:buChar char="•"/>
            </a:pPr>
            <a:r>
              <a:rPr lang="en-US" sz="2600" dirty="0">
                <a:solidFill>
                  <a:schemeClr val="tx1"/>
                </a:solidFill>
              </a:rPr>
              <a:t>the importance convergence and coordination of efforts – Government, development partners, and other relevant stakeholders</a:t>
            </a:r>
          </a:p>
          <a:p>
            <a:pPr marL="914400" lvl="1" indent="-457200">
              <a:buFont typeface="Arial" panose="020B0604020202020204" pitchFamily="34" charset="0"/>
              <a:buChar char="•"/>
            </a:pPr>
            <a:r>
              <a:rPr lang="en-US" sz="2600" dirty="0">
                <a:solidFill>
                  <a:schemeClr val="tx1"/>
                </a:solidFill>
              </a:rPr>
              <a:t>age bracket agreed i.e. 0- 8 years </a:t>
            </a:r>
          </a:p>
          <a:p>
            <a:pPr marL="800100" lvl="1" indent="-342900">
              <a:buFont typeface="Arial" panose="020B0604020202020204" pitchFamily="34" charset="0"/>
              <a:buChar char="•"/>
            </a:pPr>
            <a:r>
              <a:rPr lang="en-US" sz="2600" dirty="0">
                <a:solidFill>
                  <a:schemeClr val="tx1"/>
                </a:solidFill>
              </a:rPr>
              <a:t>Identification of critical areas for multi-sectoral and </a:t>
            </a:r>
          </a:p>
          <a:p>
            <a:pPr lvl="1"/>
            <a:r>
              <a:rPr lang="en-US" sz="2600" dirty="0">
                <a:solidFill>
                  <a:schemeClr val="tx1"/>
                </a:solidFill>
              </a:rPr>
              <a:t>     multi-stakeholder cooperation </a:t>
            </a:r>
          </a:p>
          <a:p>
            <a:pPr lvl="1"/>
            <a:endParaRPr lang="en-US" sz="2600" dirty="0">
              <a:solidFill>
                <a:schemeClr val="tx1"/>
              </a:solidFill>
            </a:endParaRPr>
          </a:p>
          <a:p>
            <a:r>
              <a:rPr lang="en-US" sz="2600" dirty="0">
                <a:solidFill>
                  <a:schemeClr val="tx1"/>
                </a:solidFill>
              </a:rPr>
              <a:t>       </a:t>
            </a:r>
            <a:r>
              <a:rPr lang="en-US" sz="2600" b="1" dirty="0">
                <a:solidFill>
                  <a:schemeClr val="tx1"/>
                </a:solidFill>
              </a:rPr>
              <a:t>Task force on ECD </a:t>
            </a:r>
            <a:r>
              <a:rPr lang="en-US" sz="2600" dirty="0">
                <a:solidFill>
                  <a:schemeClr val="tx1"/>
                </a:solidFill>
              </a:rPr>
              <a:t>is functional with defined ToRs</a:t>
            </a:r>
          </a:p>
          <a:p>
            <a:pPr marL="800100" lvl="1" indent="-342900">
              <a:buFont typeface="Arial" panose="020B0604020202020204" pitchFamily="34" charset="0"/>
              <a:buChar char="•"/>
            </a:pPr>
            <a:r>
              <a:rPr lang="en-US" sz="2600" dirty="0">
                <a:solidFill>
                  <a:schemeClr val="tx1"/>
                </a:solidFill>
              </a:rPr>
              <a:t>It is functioning as a technical oversight body, mandated to develop a policy framework, providing the vision for implementation and monitoring and capacity development</a:t>
            </a:r>
          </a:p>
          <a:p>
            <a:pPr marL="800100" lvl="1" indent="-342900">
              <a:buFont typeface="Arial" panose="020B0604020202020204" pitchFamily="34" charset="0"/>
              <a:buChar char="•"/>
            </a:pPr>
            <a:endParaRPr lang="en-US" sz="2600" dirty="0">
              <a:solidFill>
                <a:schemeClr val="tx1"/>
              </a:solidFill>
            </a:endParaRPr>
          </a:p>
          <a:p>
            <a:pPr lvl="1"/>
            <a:r>
              <a:rPr lang="en-US" sz="2600" b="1" dirty="0">
                <a:solidFill>
                  <a:schemeClr val="tx1"/>
                </a:solidFill>
              </a:rPr>
              <a:t>Working group</a:t>
            </a:r>
            <a:r>
              <a:rPr lang="en-US" sz="2600" dirty="0">
                <a:solidFill>
                  <a:schemeClr val="tx1"/>
                </a:solidFill>
              </a:rPr>
              <a:t> is formed </a:t>
            </a:r>
          </a:p>
          <a:p>
            <a:pPr lvl="1"/>
            <a:endParaRPr lang="en-US" sz="2600" dirty="0">
              <a:solidFill>
                <a:schemeClr val="tx1"/>
              </a:solidFill>
            </a:endParaRPr>
          </a:p>
        </p:txBody>
      </p:sp>
      <p:sp>
        <p:nvSpPr>
          <p:cNvPr id="7" name="Rectangle 6"/>
          <p:cNvSpPr/>
          <p:nvPr/>
        </p:nvSpPr>
        <p:spPr>
          <a:xfrm>
            <a:off x="1094509" y="0"/>
            <a:ext cx="9182832" cy="965776"/>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ECD initiative in Pakistan </a:t>
            </a:r>
          </a:p>
          <a:p>
            <a:pPr algn="ctr"/>
            <a:r>
              <a:rPr lang="en-US" sz="3200" b="1" dirty="0"/>
              <a:t>Status update</a:t>
            </a:r>
          </a:p>
        </p:txBody>
      </p:sp>
      <p:sp>
        <p:nvSpPr>
          <p:cNvPr id="9" name="Rectangle 8"/>
          <p:cNvSpPr/>
          <p:nvPr/>
        </p:nvSpPr>
        <p:spPr>
          <a:xfrm>
            <a:off x="1815474" y="381001"/>
            <a:ext cx="184731" cy="584775"/>
          </a:xfrm>
          <a:prstGeom prst="rect">
            <a:avLst/>
          </a:prstGeom>
        </p:spPr>
        <p:txBody>
          <a:bodyPr wrap="none">
            <a:spAutoFit/>
          </a:bodyPr>
          <a:lstStyle/>
          <a:p>
            <a:endParaRPr lang="en-US" sz="3200" b="1" dirty="0">
              <a:solidFill>
                <a:schemeClr val="bg1"/>
              </a:solidFill>
            </a:endParaRPr>
          </a:p>
        </p:txBody>
      </p:sp>
      <p:pic>
        <p:nvPicPr>
          <p:cNvPr id="6" name="Picture 5" descr="Govt logo.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09182" y="10144"/>
            <a:ext cx="936625" cy="969298"/>
          </a:xfrm>
          <a:prstGeom prst="rect">
            <a:avLst/>
          </a:prstGeom>
          <a:noFill/>
          <a:ln>
            <a:noFill/>
          </a:ln>
        </p:spPr>
      </p:pic>
      <p:pic>
        <p:nvPicPr>
          <p:cNvPr id="8" name="Picture 7" descr="C:\Users\Administrator\Desktop\download (1).png"/>
          <p:cNvPicPr/>
          <p:nvPr/>
        </p:nvPicPr>
        <p:blipFill rotWithShape="1">
          <a:blip r:embed="rId4">
            <a:extLst>
              <a:ext uri="{28A0092B-C50C-407E-A947-70E740481C1C}">
                <a14:useLocalDpi xmlns:a14="http://schemas.microsoft.com/office/drawing/2010/main" xmlns="" val="0"/>
              </a:ext>
            </a:extLst>
          </a:blip>
          <a:srcRect l="6542" t="26480" r="5919" b="33022"/>
          <a:stretch/>
        </p:blipFill>
        <p:spPr bwMode="auto">
          <a:xfrm>
            <a:off x="10320142" y="136478"/>
            <a:ext cx="1553410" cy="84296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262746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2337</TotalTime>
  <Words>1229</Words>
  <Application>Microsoft Office PowerPoint</Application>
  <PresentationFormat>Custom</PresentationFormat>
  <Paragraphs>140</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Early Childhood Development (ECD)  Initiative in Pakistan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World Food Programme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Childhood development</dc:title>
  <dc:creator>SARDAR Sadaf</dc:creator>
  <cp:lastModifiedBy>Khadija</cp:lastModifiedBy>
  <cp:revision>107</cp:revision>
  <dcterms:created xsi:type="dcterms:W3CDTF">2017-07-25T10:46:49Z</dcterms:created>
  <dcterms:modified xsi:type="dcterms:W3CDTF">2018-05-08T14:16:49Z</dcterms:modified>
</cp:coreProperties>
</file>